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handoutMasterIdLst>
    <p:handoutMasterId r:id="rId42"/>
  </p:handoutMasterIdLst>
  <p:sldIdLst>
    <p:sldId id="256" r:id="rId2"/>
    <p:sldId id="257" r:id="rId3"/>
    <p:sldId id="260" r:id="rId4"/>
    <p:sldId id="258" r:id="rId5"/>
    <p:sldId id="259" r:id="rId6"/>
    <p:sldId id="289" r:id="rId7"/>
    <p:sldId id="290" r:id="rId8"/>
    <p:sldId id="291" r:id="rId9"/>
    <p:sldId id="261" r:id="rId10"/>
    <p:sldId id="262" r:id="rId11"/>
    <p:sldId id="292" r:id="rId12"/>
    <p:sldId id="263" r:id="rId13"/>
    <p:sldId id="264" r:id="rId14"/>
    <p:sldId id="265" r:id="rId15"/>
    <p:sldId id="268" r:id="rId16"/>
    <p:sldId id="266" r:id="rId17"/>
    <p:sldId id="267" r:id="rId18"/>
    <p:sldId id="293" r:id="rId19"/>
    <p:sldId id="294" r:id="rId20"/>
    <p:sldId id="269" r:id="rId21"/>
    <p:sldId id="270" r:id="rId22"/>
    <p:sldId id="271" r:id="rId23"/>
    <p:sldId id="278" r:id="rId24"/>
    <p:sldId id="272" r:id="rId25"/>
    <p:sldId id="273" r:id="rId26"/>
    <p:sldId id="274" r:id="rId27"/>
    <p:sldId id="275" r:id="rId28"/>
    <p:sldId id="276" r:id="rId29"/>
    <p:sldId id="279" r:id="rId30"/>
    <p:sldId id="280" r:id="rId31"/>
    <p:sldId id="281" r:id="rId32"/>
    <p:sldId id="277" r:id="rId33"/>
    <p:sldId id="295" r:id="rId34"/>
    <p:sldId id="282" r:id="rId35"/>
    <p:sldId id="287" r:id="rId36"/>
    <p:sldId id="283" r:id="rId37"/>
    <p:sldId id="284" r:id="rId38"/>
    <p:sldId id="285" r:id="rId39"/>
    <p:sldId id="286" r:id="rId40"/>
    <p:sldId id="288" r:id="rId41"/>
  </p:sldIdLst>
  <p:sldSz cx="9144000" cy="6858000" type="screen4x3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2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B66C2-E939-4E3A-B298-94C8D8D77C86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620267-0EDE-44C4-BD55-F8118F27420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21610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18695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8834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60552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7177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65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8915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14581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6331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9116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4009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158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43883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1086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5600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3903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52229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0925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09D4F1-960C-4239-81DF-99B0AD28932B}" type="datetimeFigureOut">
              <a:rPr lang="sl-SI" smtClean="0"/>
              <a:t>5.4.2016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F883C2-9C3D-48F7-9496-D4B1890B2DE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76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9600" dirty="0"/>
              <a:t>1, 2 ali 3?</a:t>
            </a:r>
          </a:p>
        </p:txBody>
      </p:sp>
    </p:spTree>
    <p:extLst>
      <p:ext uri="{BB962C8B-B14F-4D97-AF65-F5344CB8AC3E}">
        <p14:creationId xmlns:p14="http://schemas.microsoft.com/office/powerpoint/2010/main" val="428786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Kdaj je velikonočna osmina?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83838" y="2344271"/>
            <a:ext cx="7704667" cy="333281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8 dni po veliki noči</a:t>
            </a:r>
          </a:p>
          <a:p>
            <a:pPr marL="457200" indent="-457200">
              <a:buAutoNum type="arabicPeriod"/>
            </a:pPr>
            <a:r>
              <a:rPr lang="sl-SI" sz="3200" dirty="0"/>
              <a:t>8 dni pred veliko nočjo </a:t>
            </a:r>
          </a:p>
          <a:p>
            <a:pPr marL="457200" indent="-457200">
              <a:buAutoNum type="arabicPeriod"/>
            </a:pPr>
            <a:r>
              <a:rPr lang="sl-SI" sz="3200" dirty="0"/>
              <a:t>8 dni po velikem petku</a:t>
            </a:r>
          </a:p>
        </p:txBody>
      </p:sp>
    </p:spTree>
    <p:extLst>
      <p:ext uri="{BB962C8B-B14F-4D97-AF65-F5344CB8AC3E}">
        <p14:creationId xmlns:p14="http://schemas.microsoft.com/office/powerpoint/2010/main" val="3046231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obhajamo </a:t>
            </a:r>
            <a:br>
              <a:rPr lang="sl-SI" dirty="0" smtClean="0"/>
            </a:br>
            <a:r>
              <a:rPr lang="sl-SI" dirty="0" smtClean="0"/>
              <a:t>velikonočno osmino?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Ker so apostoli osem dni praznovali</a:t>
            </a:r>
          </a:p>
          <a:p>
            <a:pPr marL="457200" indent="-457200">
              <a:buAutoNum type="arabicPeriod"/>
            </a:pPr>
            <a:r>
              <a:rPr lang="sl-SI" sz="3200" dirty="0"/>
              <a:t>Ker je velika noč tako pomemben praznik, da ga obhajamo cel teden.</a:t>
            </a:r>
          </a:p>
          <a:p>
            <a:pPr marL="457200" indent="-457200">
              <a:buAutoNum type="arabicPeriod"/>
            </a:pPr>
            <a:r>
              <a:rPr lang="sl-SI" sz="3200" dirty="0"/>
              <a:t>Ker je Jezus tako naročil.</a:t>
            </a:r>
          </a:p>
        </p:txBody>
      </p:sp>
    </p:spTree>
    <p:extLst>
      <p:ext uri="{BB962C8B-B14F-4D97-AF65-F5344CB8AC3E}">
        <p14:creationId xmlns:p14="http://schemas.microsoft.com/office/powerpoint/2010/main" val="3718819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Koliko dni traja velikonočni čas?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41176" y="2667000"/>
            <a:ext cx="6230471" cy="312420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30</a:t>
            </a:r>
          </a:p>
          <a:p>
            <a:pPr marL="457200" indent="-457200">
              <a:buAutoNum type="arabicPeriod"/>
            </a:pPr>
            <a:r>
              <a:rPr lang="sl-SI" sz="3200" dirty="0"/>
              <a:t>40</a:t>
            </a:r>
          </a:p>
          <a:p>
            <a:pPr marL="457200" indent="-457200">
              <a:buAutoNum type="arabicPeriod"/>
            </a:pPr>
            <a:r>
              <a:rPr lang="sl-SI" sz="3200" dirty="0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415502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Kdaj se začne </a:t>
            </a:r>
            <a:r>
              <a:rPr lang="sl-SI" dirty="0" err="1" smtClean="0"/>
              <a:t>devetdnevnica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k božjemu usmiljenju?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Veliki petek</a:t>
            </a:r>
          </a:p>
          <a:p>
            <a:pPr marL="457200" indent="-457200">
              <a:buAutoNum type="arabicPeriod"/>
            </a:pPr>
            <a:r>
              <a:rPr lang="sl-SI" sz="3200" dirty="0"/>
              <a:t>Velika noč</a:t>
            </a:r>
          </a:p>
          <a:p>
            <a:pPr marL="457200" indent="-457200">
              <a:buAutoNum type="arabicPeriod"/>
            </a:pPr>
            <a:r>
              <a:rPr lang="sl-SI" sz="3200" dirty="0"/>
              <a:t>Na nedeljo božjega usmiljenja</a:t>
            </a:r>
          </a:p>
        </p:txBody>
      </p:sp>
    </p:spTree>
    <p:extLst>
      <p:ext uri="{BB962C8B-B14F-4D97-AF65-F5344CB8AC3E}">
        <p14:creationId xmlns:p14="http://schemas.microsoft.com/office/powerpoint/2010/main" val="11596196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Kdaj obhajamo </a:t>
            </a:r>
            <a:br>
              <a:rPr lang="sl-SI" dirty="0" smtClean="0"/>
            </a:br>
            <a:r>
              <a:rPr lang="sl-SI" dirty="0" smtClean="0"/>
              <a:t>nedelja božjega 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Na cvetno nedeljo</a:t>
            </a:r>
          </a:p>
          <a:p>
            <a:pPr marL="457200" indent="-457200">
              <a:buAutoNum type="arabicPeriod"/>
            </a:pPr>
            <a:r>
              <a:rPr lang="sl-SI" sz="3200" dirty="0"/>
              <a:t>Na belo </a:t>
            </a:r>
            <a:r>
              <a:rPr lang="sl-SI" sz="3200" dirty="0" smtClean="0"/>
              <a:t>nedeljo (2. velikonočna nedelja)</a:t>
            </a:r>
            <a:endParaRPr lang="sl-SI" sz="3200" dirty="0"/>
          </a:p>
          <a:p>
            <a:pPr marL="457200" indent="-457200">
              <a:buAutoNum type="arabicPeriod"/>
            </a:pPr>
            <a:r>
              <a:rPr lang="sl-SI" sz="3200" dirty="0"/>
              <a:t>Na velikonočno nedeljo</a:t>
            </a:r>
          </a:p>
        </p:txBody>
      </p:sp>
    </p:spTree>
    <p:extLst>
      <p:ext uri="{BB962C8B-B14F-4D97-AF65-F5344CB8AC3E}">
        <p14:creationId xmlns:p14="http://schemas.microsoft.com/office/powerpoint/2010/main" val="2802950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Koliko dni traja </a:t>
            </a:r>
            <a:r>
              <a:rPr lang="sl-SI" dirty="0" err="1" smtClean="0"/>
              <a:t>devetdnevnica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k božjemu usmiljenju?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667933" y="2613212"/>
            <a:ext cx="7704667" cy="333281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Sedem dni</a:t>
            </a:r>
          </a:p>
          <a:p>
            <a:pPr marL="457200" indent="-457200">
              <a:buAutoNum type="arabicPeriod"/>
            </a:pPr>
            <a:r>
              <a:rPr lang="sl-SI" sz="3200" dirty="0"/>
              <a:t>Osem dni</a:t>
            </a:r>
          </a:p>
          <a:p>
            <a:pPr marL="457200" indent="-457200">
              <a:buAutoNum type="arabicPeriod"/>
            </a:pPr>
            <a:r>
              <a:rPr lang="sl-SI" sz="3200" dirty="0"/>
              <a:t>Devet dni</a:t>
            </a:r>
          </a:p>
        </p:txBody>
      </p:sp>
    </p:spTree>
    <p:extLst>
      <p:ext uri="{BB962C8B-B14F-4D97-AF65-F5344CB8AC3E}">
        <p14:creationId xmlns:p14="http://schemas.microsoft.com/office/powerpoint/2010/main" val="233022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Kdaj je Cerkev prvikrat obhajala </a:t>
            </a:r>
            <a:br>
              <a:rPr lang="sl-SI" dirty="0" smtClean="0"/>
            </a:br>
            <a:r>
              <a:rPr lang="sl-SI" dirty="0" smtClean="0"/>
              <a:t>nedeljo božjega 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60357" y="2653553"/>
            <a:ext cx="7704667" cy="333281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Leta 2000</a:t>
            </a:r>
          </a:p>
          <a:p>
            <a:pPr marL="457200" indent="-457200">
              <a:buAutoNum type="arabicPeriod"/>
            </a:pPr>
            <a:r>
              <a:rPr lang="sl-SI" sz="3200" dirty="0"/>
              <a:t>Leta 2001</a:t>
            </a:r>
          </a:p>
          <a:p>
            <a:pPr marL="457200" indent="-457200">
              <a:buAutoNum type="arabicPeriod"/>
            </a:pPr>
            <a:r>
              <a:rPr lang="sl-SI" sz="3200" dirty="0"/>
              <a:t>Leta 2015</a:t>
            </a:r>
          </a:p>
        </p:txBody>
      </p:sp>
    </p:spTree>
    <p:extLst>
      <p:ext uri="{BB962C8B-B14F-4D97-AF65-F5344CB8AC3E}">
        <p14:creationId xmlns:p14="http://schemas.microsoft.com/office/powerpoint/2010/main" val="1622757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Kdo je razglasil nedeljo božjega 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Nadškof Anton</a:t>
            </a:r>
          </a:p>
          <a:p>
            <a:pPr marL="457200" indent="-457200">
              <a:buAutoNum type="arabicPeriod"/>
            </a:pPr>
            <a:r>
              <a:rPr lang="sl-SI" sz="3200" dirty="0"/>
              <a:t>Papež Frančišek</a:t>
            </a:r>
          </a:p>
          <a:p>
            <a:pPr marL="457200" indent="-457200">
              <a:buAutoNum type="arabicPeriod"/>
            </a:pPr>
            <a:r>
              <a:rPr lang="sl-SI" sz="3200" dirty="0"/>
              <a:t>Papež Janez Pavel II.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228" y="2438401"/>
            <a:ext cx="3350161" cy="37576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1386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6386855" cy="1981200"/>
          </a:xfrm>
        </p:spPr>
        <p:txBody>
          <a:bodyPr/>
          <a:lstStyle/>
          <a:p>
            <a:r>
              <a:rPr lang="sl-SI" dirty="0" smtClean="0"/>
              <a:t>Kdo je dal slikati podobo usmiljenega Jezusa?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l-SI" sz="3200" dirty="0"/>
              <a:t>Papež Janez Pavel II.</a:t>
            </a:r>
          </a:p>
          <a:p>
            <a:pPr marL="457200" indent="-457200">
              <a:buAutoNum type="arabicPeriod"/>
            </a:pPr>
            <a:r>
              <a:rPr lang="sl-SI" sz="3200" dirty="0"/>
              <a:t>Sestra </a:t>
            </a:r>
            <a:r>
              <a:rPr lang="sl-SI" sz="3200" dirty="0" err="1"/>
              <a:t>Favstina</a:t>
            </a:r>
            <a:r>
              <a:rPr lang="sl-SI" sz="3200" dirty="0"/>
              <a:t> </a:t>
            </a:r>
            <a:r>
              <a:rPr lang="sl-SI" sz="3200" dirty="0" err="1"/>
              <a:t>Kowalska</a:t>
            </a:r>
            <a:endParaRPr lang="sl-SI" sz="3200" dirty="0"/>
          </a:p>
          <a:p>
            <a:pPr marL="457200" indent="-457200">
              <a:buAutoNum type="arabicPeriod"/>
            </a:pPr>
            <a:r>
              <a:rPr lang="sl-SI" sz="3200" dirty="0"/>
              <a:t>Mati Terezija </a:t>
            </a:r>
          </a:p>
          <a:p>
            <a:pPr marL="457200" indent="-457200">
              <a:buAutoNum type="arabicPeriod"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507" y="2143862"/>
            <a:ext cx="2703419" cy="4379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76886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34" y="457201"/>
            <a:ext cx="6064126" cy="1981200"/>
          </a:xfrm>
        </p:spPr>
        <p:txBody>
          <a:bodyPr/>
          <a:lstStyle/>
          <a:p>
            <a:r>
              <a:rPr lang="sl-SI" dirty="0" smtClean="0"/>
              <a:t>Kaj je napisano na </a:t>
            </a:r>
            <a:r>
              <a:rPr lang="sl-SI" dirty="0" smtClean="0"/>
              <a:t>sliki </a:t>
            </a:r>
            <a:br>
              <a:rPr lang="sl-SI" dirty="0" smtClean="0"/>
            </a:br>
            <a:r>
              <a:rPr lang="sl-SI" dirty="0" smtClean="0"/>
              <a:t>usmiljenega </a:t>
            </a:r>
            <a:r>
              <a:rPr lang="sl-SI" dirty="0" smtClean="0"/>
              <a:t>Jezusa?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Jezus, naš dobri pastir</a:t>
            </a:r>
          </a:p>
          <a:p>
            <a:pPr marL="457200" indent="-457200">
              <a:buAutoNum type="arabicPeriod"/>
            </a:pPr>
            <a:r>
              <a:rPr lang="sl-SI" sz="3200" dirty="0"/>
              <a:t>Jezus, zaupam Vate</a:t>
            </a:r>
          </a:p>
          <a:p>
            <a:pPr marL="457200" indent="-457200">
              <a:buAutoNum type="arabicPeriod"/>
            </a:pPr>
            <a:r>
              <a:rPr lang="sl-SI" sz="3200" dirty="0"/>
              <a:t>Jezus, usmiljeni Gospod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2" y="2143862"/>
            <a:ext cx="2703419" cy="4379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223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Kateri praznik je največji </a:t>
            </a:r>
            <a:r>
              <a:rPr lang="sl-SI" dirty="0" smtClean="0"/>
              <a:t> </a:t>
            </a: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za kristjane?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Božič</a:t>
            </a:r>
          </a:p>
          <a:p>
            <a:pPr marL="457200" indent="-457200">
              <a:buAutoNum type="arabicPeriod"/>
            </a:pPr>
            <a:r>
              <a:rPr lang="sl-SI" sz="3200" dirty="0" smtClean="0"/>
              <a:t>Marijino vnebovzetje</a:t>
            </a:r>
            <a:endParaRPr lang="sl-SI" sz="3200" dirty="0"/>
          </a:p>
          <a:p>
            <a:pPr marL="457200" indent="-457200">
              <a:buAutoNum type="arabicPeriod"/>
            </a:pPr>
            <a:r>
              <a:rPr lang="sl-SI" sz="3200" dirty="0"/>
              <a:t>Velika noč</a:t>
            </a:r>
          </a:p>
        </p:txBody>
      </p:sp>
    </p:spTree>
    <p:extLst>
      <p:ext uri="{BB962C8B-B14F-4D97-AF65-F5344CB8AC3E}">
        <p14:creationId xmlns:p14="http://schemas.microsoft.com/office/powerpoint/2010/main" val="5877485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7541" y="457201"/>
            <a:ext cx="8646459" cy="1981200"/>
          </a:xfrm>
        </p:spPr>
        <p:txBody>
          <a:bodyPr/>
          <a:lstStyle/>
          <a:p>
            <a:r>
              <a:rPr lang="sl-SI" dirty="0" smtClean="0"/>
              <a:t>Katero leto obhajamo </a:t>
            </a:r>
            <a:r>
              <a:rPr lang="sl-SI" dirty="0" smtClean="0"/>
              <a:t>od </a:t>
            </a:r>
            <a:br>
              <a:rPr lang="sl-SI" dirty="0" smtClean="0"/>
            </a:br>
            <a:r>
              <a:rPr lang="sl-SI" dirty="0" smtClean="0"/>
              <a:t>decembra </a:t>
            </a:r>
            <a:r>
              <a:rPr lang="sl-SI" dirty="0" smtClean="0"/>
              <a:t>2015 do novembra 2016?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344706" y="2667000"/>
            <a:ext cx="8634318" cy="312420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Leto veselja</a:t>
            </a:r>
          </a:p>
          <a:p>
            <a:pPr marL="457200" indent="-457200">
              <a:buAutoNum type="arabicPeriod"/>
            </a:pPr>
            <a:r>
              <a:rPr lang="sl-SI" sz="3200" dirty="0"/>
              <a:t>Leto usmiljenja</a:t>
            </a:r>
          </a:p>
          <a:p>
            <a:pPr marL="457200" indent="-457200">
              <a:buAutoNum type="arabicPeriod"/>
            </a:pPr>
            <a:r>
              <a:rPr lang="sl-SI" sz="3200" dirty="0"/>
              <a:t>Leto svetnikov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513" y="3805517"/>
            <a:ext cx="1803534" cy="28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121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2435" y="348405"/>
            <a:ext cx="8571565" cy="1752599"/>
          </a:xfrm>
        </p:spPr>
        <p:txBody>
          <a:bodyPr/>
          <a:lstStyle/>
          <a:p>
            <a:r>
              <a:rPr lang="sl-SI" dirty="0" smtClean="0"/>
              <a:t>Kdo je razglasil </a:t>
            </a:r>
            <a:r>
              <a:rPr lang="sl-SI" dirty="0" smtClean="0"/>
              <a:t>leto </a:t>
            </a:r>
            <a:r>
              <a:rPr lang="sl-SI" dirty="0" smtClean="0"/>
              <a:t>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232212" y="1864226"/>
            <a:ext cx="7666128" cy="4630703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Papež Benedikt XVI</a:t>
            </a:r>
            <a:r>
              <a:rPr lang="sl-SI" sz="3200" dirty="0" smtClean="0"/>
              <a:t>.</a:t>
            </a:r>
            <a:br>
              <a:rPr lang="sl-SI" sz="3200" dirty="0" smtClean="0"/>
            </a:br>
            <a:r>
              <a:rPr lang="sl-SI" sz="3200" dirty="0" smtClean="0"/>
              <a:t/>
            </a:r>
            <a:br>
              <a:rPr lang="sl-SI" sz="3200" dirty="0" smtClean="0"/>
            </a:br>
            <a:endParaRPr lang="sl-SI" sz="3200" dirty="0"/>
          </a:p>
          <a:p>
            <a:pPr marL="457200" indent="-457200">
              <a:buAutoNum type="arabicPeriod"/>
            </a:pPr>
            <a:r>
              <a:rPr lang="sl-SI" sz="3200" dirty="0"/>
              <a:t>Papež </a:t>
            </a:r>
            <a:r>
              <a:rPr lang="sl-SI" sz="3200" dirty="0" smtClean="0"/>
              <a:t>Frančišek</a:t>
            </a:r>
            <a:br>
              <a:rPr lang="sl-SI" sz="3200" dirty="0" smtClean="0"/>
            </a:br>
            <a:r>
              <a:rPr lang="sl-SI" sz="3200" dirty="0" smtClean="0"/>
              <a:t/>
            </a:r>
            <a:br>
              <a:rPr lang="sl-SI" sz="3200" dirty="0" smtClean="0"/>
            </a:br>
            <a:endParaRPr lang="sl-SI" sz="3200" dirty="0"/>
          </a:p>
          <a:p>
            <a:pPr marL="457200" indent="-457200">
              <a:buAutoNum type="arabicPeriod"/>
            </a:pPr>
            <a:r>
              <a:rPr lang="sl-SI" sz="3200" dirty="0"/>
              <a:t>Papež Janez Pavel II.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947" y="5031532"/>
            <a:ext cx="1431452" cy="16055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144" y="1862943"/>
            <a:ext cx="1259255" cy="1620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293" y="3525670"/>
            <a:ext cx="1470900" cy="1463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83957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obhajamo leto 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74059" y="2151530"/>
            <a:ext cx="9104964" cy="363967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Ker smo vsi usmiljeni</a:t>
            </a:r>
          </a:p>
          <a:p>
            <a:pPr marL="457200" indent="-457200">
              <a:buAutoNum type="arabicPeriod"/>
            </a:pPr>
            <a:r>
              <a:rPr lang="sl-SI" sz="3200" dirty="0"/>
              <a:t>Ker smo hvaležni za Božje usmiljenje</a:t>
            </a:r>
          </a:p>
          <a:p>
            <a:pPr marL="457200" indent="-457200">
              <a:buAutoNum type="arabicPeriod"/>
            </a:pPr>
            <a:r>
              <a:rPr lang="sl-SI" sz="3200" dirty="0"/>
              <a:t>Ker nas vabi, da postanemo usmiljeni, </a:t>
            </a:r>
            <a:br>
              <a:rPr lang="sl-SI" sz="3200" dirty="0"/>
            </a:br>
            <a:r>
              <a:rPr lang="sl-SI" sz="3200" dirty="0" smtClean="0"/>
              <a:t>kakor </a:t>
            </a:r>
            <a:r>
              <a:rPr lang="sl-SI" sz="3200" dirty="0"/>
              <a:t>Bog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772" y="4450976"/>
            <a:ext cx="1545887" cy="242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52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Zakaj se imenuje </a:t>
            </a:r>
            <a:r>
              <a:rPr lang="sl-SI" dirty="0" smtClean="0"/>
              <a:t>„sveto leto“?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37627" y="2273580"/>
            <a:ext cx="7704667" cy="333281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Ker gre za svetnike</a:t>
            </a:r>
          </a:p>
          <a:p>
            <a:pPr marL="457200" indent="-457200">
              <a:buAutoNum type="arabicPeriod"/>
            </a:pPr>
            <a:r>
              <a:rPr lang="sl-SI" sz="3200" dirty="0"/>
              <a:t>Ker ima </a:t>
            </a:r>
            <a:r>
              <a:rPr lang="sl-SI" sz="3200" dirty="0" smtClean="0"/>
              <a:t>za cilj </a:t>
            </a:r>
            <a:r>
              <a:rPr lang="sl-SI" sz="3200" dirty="0"/>
              <a:t>svetost vseh ljudi</a:t>
            </a:r>
          </a:p>
          <a:p>
            <a:pPr marL="457200" indent="-457200">
              <a:buAutoNum type="arabicPeriod"/>
            </a:pPr>
            <a:r>
              <a:rPr lang="sl-SI" sz="3200" dirty="0"/>
              <a:t>Ker je sveto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31" y="3939988"/>
            <a:ext cx="1803534" cy="28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355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pomeni </a:t>
            </a:r>
            <a:br>
              <a:rPr lang="sl-SI" dirty="0" smtClean="0"/>
            </a:br>
            <a:r>
              <a:rPr lang="sl-SI" dirty="0" smtClean="0"/>
              <a:t>„</a:t>
            </a:r>
            <a:r>
              <a:rPr lang="sl-SI" dirty="0" err="1" smtClean="0"/>
              <a:t>Misericordes</a:t>
            </a:r>
            <a:r>
              <a:rPr lang="sl-SI" dirty="0" smtClean="0"/>
              <a:t> </a:t>
            </a:r>
            <a:r>
              <a:rPr lang="sl-SI" dirty="0" err="1" smtClean="0"/>
              <a:t>sicut</a:t>
            </a:r>
            <a:r>
              <a:rPr lang="sl-SI" dirty="0" smtClean="0"/>
              <a:t> Pater“?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l-SI" sz="3200" dirty="0"/>
              <a:t>Usmiljeni kakor Oče</a:t>
            </a:r>
          </a:p>
          <a:p>
            <a:pPr marL="457200" indent="-457200">
              <a:buAutoNum type="arabicPeriod"/>
            </a:pPr>
            <a:r>
              <a:rPr lang="sl-SI" sz="3200" dirty="0"/>
              <a:t>Dober kakor Pastir</a:t>
            </a:r>
          </a:p>
          <a:p>
            <a:pPr marL="457200" indent="-457200">
              <a:buAutoNum type="arabicPeriod"/>
            </a:pPr>
            <a:r>
              <a:rPr lang="sl-SI" sz="3200" dirty="0"/>
              <a:t>Vesel kakor Gospod</a:t>
            </a:r>
          </a:p>
          <a:p>
            <a:pPr marL="457200" indent="-457200">
              <a:buAutoNum type="arabicPeriod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401" y="3445809"/>
            <a:ext cx="2226599" cy="341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600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Kdo je naredil simbol za </a:t>
            </a:r>
            <a:br>
              <a:rPr lang="sl-SI" dirty="0" smtClean="0"/>
            </a:br>
            <a:r>
              <a:rPr lang="sl-SI" dirty="0" smtClean="0"/>
              <a:t>leto 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Papež Frančišek</a:t>
            </a:r>
          </a:p>
          <a:p>
            <a:pPr marL="457200" indent="-457200">
              <a:buAutoNum type="arabicPeriod"/>
            </a:pPr>
            <a:r>
              <a:rPr lang="sl-SI" sz="3200" dirty="0"/>
              <a:t>Pater Marko Rupnik</a:t>
            </a:r>
          </a:p>
          <a:p>
            <a:pPr marL="457200" indent="-457200">
              <a:buAutoNum type="arabicPeriod"/>
            </a:pPr>
            <a:r>
              <a:rPr lang="sl-SI" sz="3200" dirty="0"/>
              <a:t>Neznan umetnik</a:t>
            </a:r>
          </a:p>
        </p:txBody>
      </p:sp>
      <p:pic>
        <p:nvPicPr>
          <p:cNvPr id="10" name="Picture 2" descr="http://pridi.com/wp-content/uploads/2015/11/imag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484" y="3334871"/>
            <a:ext cx="2394516" cy="34228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7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Koga </a:t>
            </a:r>
            <a:r>
              <a:rPr lang="sl-SI" dirty="0" smtClean="0"/>
              <a:t>upodablja </a:t>
            </a:r>
            <a:r>
              <a:rPr lang="sl-SI" dirty="0" smtClean="0"/>
              <a:t>simbol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leta </a:t>
            </a:r>
            <a:r>
              <a:rPr lang="sl-SI" dirty="0" smtClean="0"/>
              <a:t>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Dobrega pastirja</a:t>
            </a:r>
          </a:p>
          <a:p>
            <a:pPr marL="457200" indent="-457200">
              <a:buAutoNum type="arabicPeriod"/>
            </a:pPr>
            <a:r>
              <a:rPr lang="sl-SI" sz="3200" dirty="0"/>
              <a:t>Usmiljenega Očeta</a:t>
            </a:r>
          </a:p>
          <a:p>
            <a:pPr marL="457200" indent="-457200">
              <a:buAutoNum type="arabicPeriod"/>
            </a:pPr>
            <a:r>
              <a:rPr lang="sl-SI" sz="3200" dirty="0"/>
              <a:t>Vstalega Jezusa in Adama</a:t>
            </a:r>
          </a:p>
        </p:txBody>
      </p:sp>
      <p:pic>
        <p:nvPicPr>
          <p:cNvPr id="1026" name="Picture 2" descr="http://pridi.com/wp-content/uploads/2015/11/imag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58" y="3105551"/>
            <a:ext cx="2554941" cy="36521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7881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vemo, da </a:t>
            </a:r>
            <a:r>
              <a:rPr lang="sl-SI" dirty="0" smtClean="0"/>
              <a:t>simbol </a:t>
            </a:r>
            <a:r>
              <a:rPr lang="sl-SI" dirty="0" smtClean="0"/>
              <a:t>upodablja Kristusa</a:t>
            </a:r>
            <a:r>
              <a:rPr lang="sl-SI" dirty="0" smtClean="0"/>
              <a:t>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Ker mu je najbolj podoben</a:t>
            </a:r>
          </a:p>
          <a:p>
            <a:pPr marL="457200" indent="-457200">
              <a:buAutoNum type="arabicPeriod"/>
            </a:pPr>
            <a:r>
              <a:rPr lang="sl-SI" sz="3200" dirty="0"/>
              <a:t>Ker vidimo njegove rane</a:t>
            </a:r>
          </a:p>
          <a:p>
            <a:pPr marL="457200" indent="-457200">
              <a:buAutoNum type="arabicPeriod"/>
            </a:pPr>
            <a:r>
              <a:rPr lang="sl-SI" sz="3200" dirty="0"/>
              <a:t>Ker ima bele obleke</a:t>
            </a:r>
          </a:p>
        </p:txBody>
      </p:sp>
      <p:pic>
        <p:nvPicPr>
          <p:cNvPr id="5" name="Picture 2" descr="http://pridi.com/wp-content/uploads/2015/11/imag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376" y="3133165"/>
            <a:ext cx="2535623" cy="3624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84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obhajamo leto 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V Sloveniji</a:t>
            </a:r>
          </a:p>
          <a:p>
            <a:pPr marL="457200" indent="-457200">
              <a:buAutoNum type="arabicPeriod"/>
            </a:pPr>
            <a:r>
              <a:rPr lang="sl-SI" sz="3200" dirty="0"/>
              <a:t>V Evropi</a:t>
            </a:r>
          </a:p>
          <a:p>
            <a:pPr marL="457200" indent="-457200">
              <a:buAutoNum type="arabicPeriod"/>
            </a:pPr>
            <a:r>
              <a:rPr lang="sl-SI" sz="3200" dirty="0"/>
              <a:t>Na celem svetu</a:t>
            </a:r>
          </a:p>
        </p:txBody>
      </p:sp>
      <p:pic>
        <p:nvPicPr>
          <p:cNvPr id="5" name="Picture 2" descr="http://pridi.com/wp-content/uploads/2015/11/image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1418" y="2837329"/>
            <a:ext cx="2742581" cy="39203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34672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so „sveta vrata“?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80427" y="2008094"/>
            <a:ext cx="7704667" cy="333281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sl-SI" sz="3200" dirty="0"/>
              <a:t>Vrata ene hiše, kjer je živel svetnik</a:t>
            </a:r>
          </a:p>
          <a:p>
            <a:pPr marL="457200" indent="-457200">
              <a:buAutoNum type="arabicPeriod"/>
            </a:pPr>
            <a:r>
              <a:rPr lang="sl-SI" sz="3200" dirty="0"/>
              <a:t>Posebna izbrana vrata cerkvah, ki so </a:t>
            </a:r>
            <a:br>
              <a:rPr lang="sl-SI" sz="3200" dirty="0"/>
            </a:br>
            <a:r>
              <a:rPr lang="sl-SI" sz="3200" dirty="0"/>
              <a:t>povezani s posebnem blagoslovom</a:t>
            </a:r>
          </a:p>
          <a:p>
            <a:pPr marL="457200" indent="-457200">
              <a:buAutoNum type="arabicPeriod"/>
            </a:pPr>
            <a:r>
              <a:rPr lang="sl-SI" sz="3200" dirty="0"/>
              <a:t>Vsaka vrata</a:t>
            </a:r>
          </a:p>
          <a:p>
            <a:pPr marL="457200" indent="-457200">
              <a:buAutoNum type="arabicPeriod"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782" y="3630706"/>
            <a:ext cx="1966218" cy="31131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15885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praznujemo na veliko noč?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Jezusovo rojstvo</a:t>
            </a:r>
          </a:p>
          <a:p>
            <a:pPr marL="457200" indent="-457200">
              <a:buAutoNum type="arabicPeriod"/>
            </a:pPr>
            <a:r>
              <a:rPr lang="sl-SI" sz="3200" dirty="0"/>
              <a:t>Jezusovo smrt</a:t>
            </a:r>
          </a:p>
          <a:p>
            <a:pPr marL="457200" indent="-457200">
              <a:buAutoNum type="arabicPeriod"/>
            </a:pPr>
            <a:r>
              <a:rPr lang="sl-SI" sz="3200" dirty="0"/>
              <a:t>Jezusovo vstajenje</a:t>
            </a:r>
          </a:p>
        </p:txBody>
      </p:sp>
    </p:spTree>
    <p:extLst>
      <p:ext uri="{BB962C8B-B14F-4D97-AF65-F5344CB8AC3E}">
        <p14:creationId xmlns:p14="http://schemas.microsoft.com/office/powerpoint/2010/main" val="2863885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so „sveta vrata“?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08213" y="2667000"/>
            <a:ext cx="9270811" cy="312420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Samo v Rimu</a:t>
            </a:r>
          </a:p>
          <a:p>
            <a:pPr marL="457200" indent="-457200">
              <a:buAutoNum type="arabicPeriod"/>
            </a:pPr>
            <a:r>
              <a:rPr lang="sl-SI" sz="3200" dirty="0"/>
              <a:t>V Jeruzalemu</a:t>
            </a:r>
          </a:p>
          <a:p>
            <a:pPr marL="457200" indent="-457200">
              <a:buAutoNum type="arabicPeriod"/>
            </a:pPr>
            <a:r>
              <a:rPr lang="sl-SI" sz="3200" dirty="0"/>
              <a:t>Na celem svetu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2998" y="3751729"/>
            <a:ext cx="4574007" cy="27532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11893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se imenujejo „sveta vrata“ v tem letu?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Vrata milosti</a:t>
            </a:r>
          </a:p>
          <a:p>
            <a:pPr marL="457200" indent="-457200">
              <a:buAutoNum type="arabicPeriod"/>
            </a:pPr>
            <a:r>
              <a:rPr lang="sl-SI" sz="3200" dirty="0"/>
              <a:t>Vrata usmiljenja</a:t>
            </a:r>
          </a:p>
          <a:p>
            <a:pPr marL="457200" indent="-457200">
              <a:buAutoNum type="arabicPeriod"/>
            </a:pPr>
            <a:r>
              <a:rPr lang="sl-SI" sz="3200" dirty="0"/>
              <a:t>Vrata Cerkve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63" y="3980328"/>
            <a:ext cx="4350612" cy="26188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2963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imamo v naši nadškofiji </a:t>
            </a:r>
            <a:br>
              <a:rPr lang="sl-SI" dirty="0" smtClean="0"/>
            </a:br>
            <a:r>
              <a:rPr lang="sl-SI" dirty="0" smtClean="0"/>
              <a:t>„sveta vrata“, „vrata usmiljenja“?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Nimamo jih</a:t>
            </a:r>
          </a:p>
          <a:p>
            <a:pPr marL="457200" indent="-457200">
              <a:buAutoNum type="arabicPeriod"/>
            </a:pPr>
            <a:r>
              <a:rPr lang="sl-SI" sz="3200" dirty="0"/>
              <a:t>V Ljubljani in na Brezjah</a:t>
            </a:r>
          </a:p>
          <a:p>
            <a:pPr marL="457200" indent="-457200">
              <a:buAutoNum type="arabicPeriod"/>
            </a:pPr>
            <a:r>
              <a:rPr lang="sl-SI" sz="3200" dirty="0"/>
              <a:t>V Ljubljani in v Kranju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1507" y="2438401"/>
            <a:ext cx="2703979" cy="4281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62261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Kje so v Ljubljanski stolnici </a:t>
            </a:r>
            <a:br>
              <a:rPr lang="sl-SI" dirty="0" smtClean="0"/>
            </a:br>
            <a:r>
              <a:rPr lang="sl-SI" dirty="0" smtClean="0"/>
              <a:t>sveta vrata?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Glavna vrata</a:t>
            </a:r>
          </a:p>
          <a:p>
            <a:pPr marL="457200" indent="-457200">
              <a:buAutoNum type="arabicPeriod"/>
            </a:pPr>
            <a:r>
              <a:rPr lang="sl-SI" sz="3200" dirty="0"/>
              <a:t>Stranjska vrata</a:t>
            </a:r>
          </a:p>
          <a:p>
            <a:pPr marL="457200" indent="-457200">
              <a:buAutoNum type="arabicPeriod"/>
            </a:pPr>
            <a:r>
              <a:rPr lang="sl-SI" sz="3200" dirty="0"/>
              <a:t>Vrata v zakristiji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680" y="2438401"/>
            <a:ext cx="2703979" cy="4281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197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82133" y="470648"/>
            <a:ext cx="7704667" cy="1981200"/>
          </a:xfrm>
        </p:spPr>
        <p:txBody>
          <a:bodyPr/>
          <a:lstStyle/>
          <a:p>
            <a:r>
              <a:rPr lang="sl-SI" dirty="0" smtClean="0"/>
              <a:t>Koliko je del 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32647" y="2667000"/>
            <a:ext cx="8746376" cy="312420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14</a:t>
            </a:r>
          </a:p>
          <a:p>
            <a:pPr marL="457200" indent="-457200">
              <a:buAutoNum type="arabicPeriod"/>
            </a:pPr>
            <a:r>
              <a:rPr lang="sl-SI" sz="3200" dirty="0"/>
              <a:t>18</a:t>
            </a:r>
          </a:p>
          <a:p>
            <a:pPr marL="457200" indent="-457200">
              <a:buAutoNum type="arabicPeriod"/>
            </a:pPr>
            <a:r>
              <a:rPr lang="sl-SI" sz="32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05220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lahko razdelimo 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dela </a:t>
            </a:r>
            <a:r>
              <a:rPr lang="sl-SI" dirty="0" smtClean="0"/>
              <a:t>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V pravična in nepravična dela</a:t>
            </a:r>
          </a:p>
          <a:p>
            <a:pPr marL="457200" indent="-457200">
              <a:buAutoNum type="arabicPeriod"/>
            </a:pPr>
            <a:r>
              <a:rPr lang="sl-SI" sz="3200" dirty="0"/>
              <a:t>V duhovna in telesna dela</a:t>
            </a:r>
          </a:p>
          <a:p>
            <a:pPr marL="457200" indent="-457200">
              <a:buAutoNum type="arabicPeriod"/>
            </a:pPr>
            <a:r>
              <a:rPr lang="sl-SI" sz="3200" dirty="0"/>
              <a:t>V praktična in nepraktična dela</a:t>
            </a:r>
          </a:p>
        </p:txBody>
      </p:sp>
    </p:spTree>
    <p:extLst>
      <p:ext uri="{BB962C8B-B14F-4D97-AF65-F5344CB8AC3E}">
        <p14:creationId xmlns:p14="http://schemas.microsoft.com/office/powerpoint/2010/main" val="248670173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Katera so duhovna dela 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96789" y="2626658"/>
            <a:ext cx="8054787" cy="31242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AutoNum type="arabicPeriod"/>
            </a:pPr>
            <a:r>
              <a:rPr lang="sl-SI" sz="3200" dirty="0"/>
              <a:t>Lačne nasičevati, žejne napajati, popotnike sprejemati</a:t>
            </a:r>
          </a:p>
          <a:p>
            <a:pPr marL="457200" indent="-457200">
              <a:buFont typeface="Arial"/>
              <a:buAutoNum type="arabicPeriod"/>
            </a:pPr>
            <a:r>
              <a:rPr lang="sl-SI" sz="3200" dirty="0"/>
              <a:t>Bolnike obiskovati, jetnike reševati, mrliče pokopavati</a:t>
            </a:r>
          </a:p>
          <a:p>
            <a:pPr marL="457200" indent="-457200">
              <a:buFont typeface="Arial"/>
              <a:buAutoNum type="arabicPeriod"/>
            </a:pPr>
            <a:r>
              <a:rPr lang="sl-SI" sz="3200" dirty="0"/>
              <a:t>Grešnike svariti, nevedne učiti, dvomljivcem prav svetovati</a:t>
            </a:r>
          </a:p>
          <a:p>
            <a:pPr marL="457200" indent="-457200">
              <a:buAutoNum type="arabicPeriod"/>
            </a:pPr>
            <a:endParaRPr lang="sl-SI" dirty="0" smtClean="0"/>
          </a:p>
          <a:p>
            <a:pPr marL="457200" indent="-457200">
              <a:buAutoNum type="arabicPeriod"/>
            </a:pPr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4107054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Katera so telesna dela 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02659" y="2667000"/>
            <a:ext cx="7785847" cy="3124201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/>
              <a:buAutoNum type="arabicPeriod"/>
            </a:pPr>
            <a:r>
              <a:rPr lang="sl-SI" sz="3200" dirty="0"/>
              <a:t>Žalostne tolažiti, krivico voljno trpeti, </a:t>
            </a:r>
            <a:r>
              <a:rPr lang="sl-SI" sz="3200" dirty="0" err="1"/>
              <a:t>žaljivcem</a:t>
            </a:r>
            <a:r>
              <a:rPr lang="sl-SI" sz="3200" dirty="0"/>
              <a:t> iz srca odpustiti</a:t>
            </a:r>
          </a:p>
          <a:p>
            <a:pPr marL="457200" indent="-457200">
              <a:buFont typeface="Arial"/>
              <a:buAutoNum type="arabicPeriod"/>
            </a:pPr>
            <a:r>
              <a:rPr lang="sl-SI" sz="3200" dirty="0"/>
              <a:t>lačne nasičevati, žejne napajati, popotnike sprejemati</a:t>
            </a:r>
          </a:p>
          <a:p>
            <a:pPr marL="457200" indent="-457200">
              <a:buFont typeface="Arial"/>
              <a:buAutoNum type="arabicPeriod"/>
            </a:pPr>
            <a:r>
              <a:rPr lang="sl-SI" sz="3200" dirty="0"/>
              <a:t>za žive in mrtve Boga prositi, nage oblačiti, bolnike obiskovati</a:t>
            </a:r>
          </a:p>
          <a:p>
            <a:pPr marL="457200" indent="-457200">
              <a:buAutoNum type="arabicPeriod"/>
            </a:pPr>
            <a:endParaRPr lang="sl-SI" dirty="0" smtClean="0"/>
          </a:p>
          <a:p>
            <a:pPr marL="457200" indent="-45720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611366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lahko uresničujemo </a:t>
            </a:r>
            <a:br>
              <a:rPr lang="sl-SI" dirty="0" smtClean="0"/>
            </a:br>
            <a:r>
              <a:rPr lang="sl-SI" dirty="0" smtClean="0"/>
              <a:t>dela 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Ne, ker </a:t>
            </a:r>
            <a:r>
              <a:rPr lang="sl-SI" sz="3200" dirty="0" smtClean="0"/>
              <a:t>je </a:t>
            </a:r>
            <a:r>
              <a:rPr lang="sl-SI" sz="3200" dirty="0" smtClean="0"/>
              <a:t>to bilo </a:t>
            </a:r>
            <a:r>
              <a:rPr lang="sl-SI" sz="3200" dirty="0"/>
              <a:t>samo za prve kristjane.</a:t>
            </a:r>
          </a:p>
          <a:p>
            <a:pPr marL="457200" indent="-457200">
              <a:buAutoNum type="arabicPeriod"/>
            </a:pPr>
            <a:r>
              <a:rPr lang="sl-SI" sz="3200" dirty="0"/>
              <a:t>Da, se lahko v vsakdanjem življenjem trudimo.</a:t>
            </a:r>
          </a:p>
          <a:p>
            <a:pPr marL="457200" indent="-457200">
              <a:buAutoNum type="arabicPeriod"/>
            </a:pPr>
            <a:r>
              <a:rPr lang="sl-SI" sz="3200" dirty="0"/>
              <a:t>V našem času to ni več mogoče.</a:t>
            </a:r>
          </a:p>
        </p:txBody>
      </p:sp>
    </p:spTree>
    <p:extLst>
      <p:ext uri="{BB962C8B-B14F-4D97-AF65-F5344CB8AC3E}">
        <p14:creationId xmlns:p14="http://schemas.microsoft.com/office/powerpoint/2010/main" val="1708624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Kdaj se konča leto 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Na prvo adventno nedeljo</a:t>
            </a:r>
          </a:p>
          <a:p>
            <a:pPr marL="457200" indent="-457200">
              <a:buAutoNum type="arabicPeriod"/>
            </a:pPr>
            <a:r>
              <a:rPr lang="sl-SI" sz="3200" dirty="0"/>
              <a:t>Na nedeljo Kristusa Kralja</a:t>
            </a:r>
          </a:p>
          <a:p>
            <a:pPr marL="457200" indent="-457200">
              <a:buAutoNum type="arabicPeriod"/>
            </a:pPr>
            <a:r>
              <a:rPr lang="sl-SI" sz="3200" dirty="0"/>
              <a:t>Na binkošti</a:t>
            </a:r>
          </a:p>
        </p:txBody>
      </p:sp>
    </p:spTree>
    <p:extLst>
      <p:ext uri="{BB962C8B-B14F-4D97-AF65-F5344CB8AC3E}">
        <p14:creationId xmlns:p14="http://schemas.microsoft.com/office/powerpoint/2010/main" val="231979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je </a:t>
            </a:r>
            <a:r>
              <a:rPr lang="sl-SI" dirty="0"/>
              <a:t>v</a:t>
            </a:r>
            <a:r>
              <a:rPr lang="sl-SI" dirty="0" smtClean="0"/>
              <a:t>elika </a:t>
            </a:r>
            <a:r>
              <a:rPr lang="sl-SI" dirty="0" smtClean="0"/>
              <a:t>noč največji praznik?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Ker dobimo pirhe.</a:t>
            </a:r>
          </a:p>
          <a:p>
            <a:pPr marL="457200" indent="-457200">
              <a:buAutoNum type="arabicPeriod"/>
            </a:pPr>
            <a:r>
              <a:rPr lang="sl-SI" sz="3200" dirty="0"/>
              <a:t>Ker je Jezus od mrtvih vstal in nas odrešil.</a:t>
            </a:r>
          </a:p>
          <a:p>
            <a:pPr marL="457200" indent="-457200">
              <a:buAutoNum type="arabicPeriod"/>
            </a:pPr>
            <a:r>
              <a:rPr lang="sl-SI" sz="3200" dirty="0"/>
              <a:t>Ker se je Jezus rodil.</a:t>
            </a:r>
          </a:p>
        </p:txBody>
      </p:sp>
    </p:spTree>
    <p:extLst>
      <p:ext uri="{BB962C8B-B14F-4D97-AF65-F5344CB8AC3E}">
        <p14:creationId xmlns:p14="http://schemas.microsoft.com/office/powerpoint/2010/main" val="4603322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Ali se boš trudil/a verovati </a:t>
            </a:r>
            <a:br>
              <a:rPr lang="sl-SI" dirty="0" smtClean="0"/>
            </a:br>
            <a:r>
              <a:rPr lang="sl-SI" dirty="0" smtClean="0"/>
              <a:t>v božje usmiljenje </a:t>
            </a:r>
            <a:br>
              <a:rPr lang="sl-SI" dirty="0" smtClean="0"/>
            </a:br>
            <a:r>
              <a:rPr lang="sl-SI" dirty="0" smtClean="0"/>
              <a:t>in uresničiti dela usmiljenja?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/>
              <a:t>Trudil/a </a:t>
            </a:r>
            <a:r>
              <a:rPr lang="sl-SI" sz="3200" smtClean="0"/>
              <a:t>se </a:t>
            </a:r>
            <a:r>
              <a:rPr lang="sl-SI" sz="3200" dirty="0"/>
              <a:t>bom</a:t>
            </a:r>
          </a:p>
          <a:p>
            <a:pPr marL="457200" indent="-457200">
              <a:buAutoNum type="arabicPeriod"/>
            </a:pPr>
            <a:r>
              <a:rPr lang="sl-SI" sz="3200" dirty="0"/>
              <a:t>Ne bom, ker sem prelen/a</a:t>
            </a:r>
          </a:p>
          <a:p>
            <a:pPr marL="457200" indent="-457200">
              <a:buAutoNum type="arabicPeriod"/>
            </a:pPr>
            <a:r>
              <a:rPr lang="sl-SI" sz="3200" dirty="0"/>
              <a:t>Že vse živim</a:t>
            </a:r>
          </a:p>
        </p:txBody>
      </p:sp>
    </p:spTree>
    <p:extLst>
      <p:ext uri="{BB962C8B-B14F-4D97-AF65-F5344CB8AC3E}">
        <p14:creationId xmlns:p14="http://schemas.microsoft.com/office/powerpoint/2010/main" val="4085403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Kdaj se začne velika noč?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V soboto zjutraj </a:t>
            </a:r>
          </a:p>
          <a:p>
            <a:pPr marL="457200" indent="-457200">
              <a:buAutoNum type="arabicPeriod"/>
            </a:pPr>
            <a:r>
              <a:rPr lang="sl-SI" sz="3200" dirty="0"/>
              <a:t>V soboto zvečer z vigilijo</a:t>
            </a:r>
          </a:p>
          <a:p>
            <a:pPr marL="457200" indent="-457200">
              <a:buAutoNum type="arabicPeriod"/>
            </a:pPr>
            <a:r>
              <a:rPr lang="sl-SI" sz="3200" dirty="0"/>
              <a:t>V nedeljo zjutraj</a:t>
            </a:r>
          </a:p>
        </p:txBody>
      </p:sp>
    </p:spTree>
    <p:extLst>
      <p:ext uri="{BB962C8B-B14F-4D97-AF65-F5344CB8AC3E}">
        <p14:creationId xmlns:p14="http://schemas.microsoft.com/office/powerpoint/2010/main" val="1786378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Koga ali kaj </a:t>
            </a:r>
            <a:r>
              <a:rPr lang="sl-SI" dirty="0" smtClean="0"/>
              <a:t>simbolizira </a:t>
            </a:r>
            <a:br>
              <a:rPr lang="sl-SI" dirty="0" smtClean="0"/>
            </a:br>
            <a:r>
              <a:rPr lang="sl-SI" dirty="0" smtClean="0"/>
              <a:t>velikonočna sveča?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Vstalega Kristusa</a:t>
            </a:r>
          </a:p>
          <a:p>
            <a:pPr marL="457200" indent="-457200">
              <a:buAutoNum type="arabicPeriod"/>
            </a:pPr>
            <a:r>
              <a:rPr lang="sl-SI" sz="3200" dirty="0"/>
              <a:t>Pomlad</a:t>
            </a:r>
          </a:p>
          <a:p>
            <a:pPr marL="457200" indent="-457200">
              <a:buAutoNum type="arabicPeriod"/>
            </a:pPr>
            <a:r>
              <a:rPr lang="sl-SI" sz="3200" dirty="0"/>
              <a:t>Marijo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690" y="1349188"/>
            <a:ext cx="1000125" cy="563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78691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pomeni A in </a:t>
            </a:r>
            <a:r>
              <a:rPr lang="el-GR" dirty="0" smtClean="0"/>
              <a:t>Ω</a:t>
            </a: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 smtClean="0"/>
              <a:t>na velikonočni sveči?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Nič, je samo dekoracija.</a:t>
            </a:r>
          </a:p>
          <a:p>
            <a:pPr marL="457200" indent="-457200">
              <a:buAutoNum type="arabicPeriod"/>
            </a:pPr>
            <a:r>
              <a:rPr lang="sl-SI" sz="3200" dirty="0"/>
              <a:t>Alfa in Omega, začetek in konec</a:t>
            </a:r>
          </a:p>
          <a:p>
            <a:pPr marL="457200" indent="-457200">
              <a:buAutoNum type="arabicPeriod"/>
            </a:pPr>
            <a:r>
              <a:rPr lang="sl-SI" sz="3200" dirty="0"/>
              <a:t>A je Aleluja, </a:t>
            </a:r>
            <a:r>
              <a:rPr lang="el-GR" sz="3200" dirty="0"/>
              <a:t>Ω</a:t>
            </a:r>
            <a:r>
              <a:rPr lang="sl-SI" sz="3200" dirty="0"/>
              <a:t> je simbol za življenje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690" y="1349188"/>
            <a:ext cx="1000125" cy="563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4823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Zakaj je letnica na </a:t>
            </a:r>
            <a:br>
              <a:rPr lang="sl-SI" dirty="0" smtClean="0"/>
            </a:br>
            <a:r>
              <a:rPr lang="sl-SI" dirty="0" smtClean="0"/>
              <a:t>velikonočni sveči?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l-SI" sz="3200" dirty="0"/>
              <a:t>Da se spomnimo, kdaj smo jo dobili.</a:t>
            </a:r>
          </a:p>
          <a:p>
            <a:pPr marL="457200" indent="-457200">
              <a:buAutoNum type="arabicPeriod"/>
            </a:pPr>
            <a:r>
              <a:rPr lang="sl-SI" sz="3200" dirty="0"/>
              <a:t>Ker je Jezus Gospod tudi našega časa.</a:t>
            </a:r>
          </a:p>
          <a:p>
            <a:pPr marL="457200" indent="-457200">
              <a:buAutoNum type="arabicPeriod"/>
            </a:pPr>
            <a:r>
              <a:rPr lang="sl-SI" sz="3200" dirty="0"/>
              <a:t>Ker so jo letos naredili.</a:t>
            </a:r>
          </a:p>
          <a:p>
            <a:pPr marL="457200" indent="-457200">
              <a:buAutoNum type="arabicPeriod"/>
            </a:pP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690" y="1349188"/>
            <a:ext cx="1000125" cy="5638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813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Kako se računa </a:t>
            </a:r>
            <a:r>
              <a:rPr lang="sl-SI" dirty="0" smtClean="0"/>
              <a:t>datum velike noči?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76263" y="2303930"/>
            <a:ext cx="7704667" cy="3332816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sl-SI" sz="3200" dirty="0"/>
              <a:t>Ne moreš ga računati</a:t>
            </a:r>
          </a:p>
          <a:p>
            <a:pPr marL="457200" indent="-457200">
              <a:buAutoNum type="arabicPeriod"/>
            </a:pPr>
            <a:r>
              <a:rPr lang="sl-SI" sz="3200" dirty="0"/>
              <a:t>Prva nedelja po prvi pomladanski polni luni</a:t>
            </a:r>
          </a:p>
          <a:p>
            <a:pPr marL="457200" indent="-457200">
              <a:buAutoNum type="arabicPeriod"/>
            </a:pPr>
            <a:r>
              <a:rPr lang="sl-SI" sz="3200" dirty="0"/>
              <a:t>Prva nedelja v aprilu</a:t>
            </a:r>
          </a:p>
        </p:txBody>
      </p:sp>
    </p:spTree>
    <p:extLst>
      <p:ext uri="{BB962C8B-B14F-4D97-AF65-F5344CB8AC3E}">
        <p14:creationId xmlns:p14="http://schemas.microsoft.com/office/powerpoint/2010/main" val="1630171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Rdeča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Paralaks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333</TotalTime>
  <Words>684</Words>
  <Application>Microsoft Office PowerPoint</Application>
  <PresentationFormat>Diaprojekcija na zaslonu (4:3)</PresentationFormat>
  <Paragraphs>157</Paragraphs>
  <Slides>40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40</vt:i4>
      </vt:variant>
    </vt:vector>
  </HeadingPairs>
  <TitlesOfParts>
    <vt:vector size="44" baseType="lpstr">
      <vt:lpstr>Arial</vt:lpstr>
      <vt:lpstr>Calibri</vt:lpstr>
      <vt:lpstr>Corbel</vt:lpstr>
      <vt:lpstr>Paralaksa</vt:lpstr>
      <vt:lpstr>1, 2 ali 3?</vt:lpstr>
      <vt:lpstr>Kateri praznik je največji   za kristjane?</vt:lpstr>
      <vt:lpstr>Kaj praznujemo na veliko noč?</vt:lpstr>
      <vt:lpstr>Zakaj je velika noč največji praznik?</vt:lpstr>
      <vt:lpstr>Kdaj se začne velika noč?</vt:lpstr>
      <vt:lpstr>Koga ali kaj simbolizira  velikonočna sveča?</vt:lpstr>
      <vt:lpstr>Kaj pomeni A in Ω  na velikonočni sveči?</vt:lpstr>
      <vt:lpstr>Zakaj je letnica na  velikonočni sveči?</vt:lpstr>
      <vt:lpstr>Kako se računa datum velike noči?</vt:lpstr>
      <vt:lpstr>Kdaj je velikonočna osmina?</vt:lpstr>
      <vt:lpstr>Zakaj obhajamo  velikonočno osmino?</vt:lpstr>
      <vt:lpstr>Koliko dni traja velikonočni čas?</vt:lpstr>
      <vt:lpstr>Kdaj se začne devetdnevnica  k božjemu usmiljenju?</vt:lpstr>
      <vt:lpstr>Kdaj obhajamo  nedelja božjega usmiljenja?</vt:lpstr>
      <vt:lpstr>Koliko dni traja devetdnevnica  k božjemu usmiljenju?</vt:lpstr>
      <vt:lpstr>Kdaj je Cerkev prvikrat obhajala  nedeljo božjega usmiljenja?</vt:lpstr>
      <vt:lpstr>Kdo je razglasil nedeljo božjega usmiljenja?</vt:lpstr>
      <vt:lpstr>Kdo je dal slikati podobo usmiljenega Jezusa?</vt:lpstr>
      <vt:lpstr>Kaj je napisano na sliki  usmiljenega Jezusa?</vt:lpstr>
      <vt:lpstr>Katero leto obhajamo od  decembra 2015 do novembra 2016?</vt:lpstr>
      <vt:lpstr>Kdo je razglasil leto usmiljenja?</vt:lpstr>
      <vt:lpstr>Zakaj obhajamo leto usmiljenja?</vt:lpstr>
      <vt:lpstr>Zakaj se imenuje „sveto leto“?</vt:lpstr>
      <vt:lpstr>Kaj pomeni  „Misericordes sicut Pater“?</vt:lpstr>
      <vt:lpstr>Kdo je naredil simbol za  leto usmiljenja?</vt:lpstr>
      <vt:lpstr>Koga upodablja simbol  leta usmiljenja?</vt:lpstr>
      <vt:lpstr>Kako vemo, da simbol upodablja Kristusa?</vt:lpstr>
      <vt:lpstr>Kje obhajamo leto usmiljenja?</vt:lpstr>
      <vt:lpstr>Kaj so „sveta vrata“?</vt:lpstr>
      <vt:lpstr>Kje so „sveta vrata“?</vt:lpstr>
      <vt:lpstr>Kako se imenujejo „sveta vrata“ v tem letu?</vt:lpstr>
      <vt:lpstr>Kje imamo v naši nadškofiji  „sveta vrata“, „vrata usmiljenja“?</vt:lpstr>
      <vt:lpstr>Kje so v Ljubljanski stolnici  sveta vrata?</vt:lpstr>
      <vt:lpstr>Koliko je del usmiljenja?</vt:lpstr>
      <vt:lpstr>Kako lahko razdelimo  dela usmiljenja?</vt:lpstr>
      <vt:lpstr>Katera so duhovna dela usmiljenja?</vt:lpstr>
      <vt:lpstr>Katera so telesna dela usmiljenja?</vt:lpstr>
      <vt:lpstr>Ali lahko uresničujemo  dela usmiljenja?</vt:lpstr>
      <vt:lpstr>Kdaj se konča leto usmiljenja?</vt:lpstr>
      <vt:lpstr>Ali se boš trudil/a verovati  v božje usmiljenje  in uresničiti dela usmiljenja?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1, 2 ali 3?</dc:title>
  <dc:creator>s. Marion</dc:creator>
  <cp:lastModifiedBy>s. Marion</cp:lastModifiedBy>
  <cp:revision>24</cp:revision>
  <cp:lastPrinted>2016-04-04T13:59:01Z</cp:lastPrinted>
  <dcterms:created xsi:type="dcterms:W3CDTF">2016-04-04T11:52:42Z</dcterms:created>
  <dcterms:modified xsi:type="dcterms:W3CDTF">2016-04-05T12:29:20Z</dcterms:modified>
</cp:coreProperties>
</file>