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6" r:id="rId3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1D61"/>
    <a:srgbClr val="F4E4F3"/>
    <a:srgbClr val="DEBA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50" d="100"/>
          <a:sy n="50" d="100"/>
        </p:scale>
        <p:origin x="1494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475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338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044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9575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983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752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6794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33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034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1974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01067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7A40B-B7BE-4494-9C5C-CB5AA9C75EFC}" type="datetimeFigureOut">
              <a:rPr lang="sl-SI" smtClean="0"/>
              <a:t>17.2.2015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9B66D-46E1-474F-9394-99FC709E271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3662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84745"/>
          </a:xfrm>
        </p:spPr>
        <p:txBody>
          <a:bodyPr>
            <a:normAutofit/>
          </a:bodyPr>
          <a:lstStyle/>
          <a:p>
            <a:r>
              <a:rPr lang="de-DE" sz="13800" b="1" dirty="0" smtClean="0">
                <a:solidFill>
                  <a:schemeClr val="bg1"/>
                </a:solidFill>
              </a:rPr>
              <a:t>1, 2 </a:t>
            </a:r>
            <a:r>
              <a:rPr lang="de-DE" sz="13800" b="1" dirty="0" err="1" smtClean="0">
                <a:solidFill>
                  <a:schemeClr val="bg1"/>
                </a:solidFill>
              </a:rPr>
              <a:t>ali</a:t>
            </a:r>
            <a:r>
              <a:rPr lang="de-DE" sz="13800" b="1" dirty="0" smtClean="0">
                <a:solidFill>
                  <a:schemeClr val="bg1"/>
                </a:solidFill>
              </a:rPr>
              <a:t> 3</a:t>
            </a:r>
            <a:endParaRPr lang="sl-SI" sz="1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0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3788" y="192505"/>
            <a:ext cx="9910011" cy="2226845"/>
          </a:xfrm>
        </p:spPr>
        <p:txBody>
          <a:bodyPr>
            <a:no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Zakaj se postimo v </a:t>
            </a:r>
            <a:r>
              <a:rPr lang="sl-SI" sz="6600" b="1" dirty="0" smtClean="0">
                <a:solidFill>
                  <a:schemeClr val="bg1"/>
                </a:solidFill>
              </a:rPr>
              <a:t/>
            </a:r>
            <a:br>
              <a:rPr lang="sl-SI" sz="6600" b="1" dirty="0" smtClean="0">
                <a:solidFill>
                  <a:schemeClr val="bg1"/>
                </a:solidFill>
              </a:rPr>
            </a:br>
            <a:r>
              <a:rPr lang="sl-SI" sz="6600" b="1" dirty="0" smtClean="0">
                <a:solidFill>
                  <a:schemeClr val="bg1"/>
                </a:solidFill>
              </a:rPr>
              <a:t>postnem </a:t>
            </a:r>
            <a:r>
              <a:rPr lang="sl-SI" sz="6600" b="1" dirty="0">
                <a:solidFill>
                  <a:schemeClr val="bg1"/>
                </a:solidFill>
              </a:rPr>
              <a:t>času?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4500" y="2743199"/>
            <a:ext cx="9639300" cy="3729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ker hočemo hujšati</a:t>
            </a:r>
          </a:p>
          <a:p>
            <a:pPr marL="0" indent="0">
              <a:buNone/>
            </a:pPr>
            <a:r>
              <a:rPr lang="sl-SI" sz="5400" dirty="0"/>
              <a:t>2.  ker se povezujemo z Jezusom, ki 40 </a:t>
            </a:r>
            <a:r>
              <a:rPr lang="sl-SI" sz="5400" dirty="0" smtClean="0"/>
              <a:t>dni </a:t>
            </a:r>
            <a:r>
              <a:rPr lang="sl-SI" sz="5400" dirty="0" smtClean="0"/>
              <a:t>ni nič </a:t>
            </a:r>
            <a:r>
              <a:rPr lang="sl-SI" sz="5400" dirty="0"/>
              <a:t>jedel</a:t>
            </a:r>
          </a:p>
          <a:p>
            <a:pPr marL="0" indent="0">
              <a:buNone/>
            </a:pPr>
            <a:r>
              <a:rPr lang="sl-SI" sz="5400" dirty="0"/>
              <a:t>3.  ker je taka navada</a:t>
            </a:r>
          </a:p>
        </p:txBody>
      </p:sp>
    </p:spTree>
    <p:extLst>
      <p:ext uri="{BB962C8B-B14F-4D97-AF65-F5344CB8AC3E}">
        <p14:creationId xmlns:p14="http://schemas.microsoft.com/office/powerpoint/2010/main" val="3190287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3788" y="192505"/>
            <a:ext cx="9910011" cy="2226845"/>
          </a:xfrm>
        </p:spPr>
        <p:txBody>
          <a:bodyPr>
            <a:no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Katera dva dneva sta </a:t>
            </a:r>
            <a:r>
              <a:rPr lang="sl-SI" sz="6600" b="1" dirty="0" smtClean="0">
                <a:solidFill>
                  <a:schemeClr val="bg1"/>
                </a:solidFill>
              </a:rPr>
              <a:t/>
            </a:r>
            <a:br>
              <a:rPr lang="sl-SI" sz="6600" b="1" dirty="0" smtClean="0">
                <a:solidFill>
                  <a:schemeClr val="bg1"/>
                </a:solidFill>
              </a:rPr>
            </a:br>
            <a:r>
              <a:rPr lang="sl-SI" sz="6600" b="1" dirty="0" smtClean="0">
                <a:solidFill>
                  <a:schemeClr val="bg1"/>
                </a:solidFill>
              </a:rPr>
              <a:t>strogi </a:t>
            </a:r>
            <a:r>
              <a:rPr lang="sl-SI" sz="6600" b="1" dirty="0">
                <a:solidFill>
                  <a:schemeClr val="bg1"/>
                </a:solidFill>
              </a:rPr>
              <a:t>post?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4500" y="3276600"/>
            <a:ext cx="9639300" cy="2900362"/>
          </a:xfrm>
        </p:spPr>
        <p:txBody>
          <a:bodyPr/>
          <a:lstStyle/>
          <a:p>
            <a:pPr marL="0" indent="0">
              <a:buNone/>
            </a:pPr>
            <a:r>
              <a:rPr lang="sl-SI" sz="5400" dirty="0"/>
              <a:t>1.  pepelnica in veliki četrtek</a:t>
            </a:r>
          </a:p>
          <a:p>
            <a:pPr marL="0" indent="0">
              <a:buNone/>
            </a:pPr>
            <a:r>
              <a:rPr lang="sl-SI" sz="5400" dirty="0"/>
              <a:t>2.  veliki petek in veliki četrtek</a:t>
            </a:r>
          </a:p>
          <a:p>
            <a:pPr marL="0" indent="0">
              <a:buNone/>
            </a:pPr>
            <a:r>
              <a:rPr lang="sl-SI" sz="5400" dirty="0"/>
              <a:t>3.  veliki petek in pepelnica</a:t>
            </a:r>
          </a:p>
        </p:txBody>
      </p:sp>
    </p:spTree>
    <p:extLst>
      <p:ext uri="{BB962C8B-B14F-4D97-AF65-F5344CB8AC3E}">
        <p14:creationId xmlns:p14="http://schemas.microsoft.com/office/powerpoint/2010/main" val="339794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365125"/>
            <a:ext cx="10030327" cy="1800559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Kako smo se dolžni postiti na dneva strogega posta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2671010"/>
            <a:ext cx="10587789" cy="3970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5400" dirty="0"/>
              <a:t>1.  da se samo enkrat na dan najemo do sitega in se zdržimo mesenih jedi</a:t>
            </a:r>
          </a:p>
          <a:p>
            <a:pPr marL="0" indent="0">
              <a:buNone/>
            </a:pPr>
            <a:r>
              <a:rPr lang="sl-SI" sz="5400" dirty="0"/>
              <a:t>2.  da jemo samo kruh in pijemo vodo</a:t>
            </a:r>
          </a:p>
          <a:p>
            <a:pPr marL="0" indent="0">
              <a:buNone/>
            </a:pPr>
            <a:r>
              <a:rPr lang="sl-SI" sz="5400" dirty="0"/>
              <a:t>3.  da ne pijemo sladke sokove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1804464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365125"/>
            <a:ext cx="10030327" cy="1800559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Kaj Cerkev vernikom priporoča za postni čas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3080084"/>
            <a:ext cx="10587789" cy="3561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molitev, post in dobro delo</a:t>
            </a:r>
          </a:p>
          <a:p>
            <a:pPr marL="0" indent="0">
              <a:buNone/>
            </a:pPr>
            <a:r>
              <a:rPr lang="sl-SI" sz="5400" dirty="0"/>
              <a:t>2.  da se dobro odpočijejo</a:t>
            </a:r>
          </a:p>
          <a:p>
            <a:pPr marL="0" indent="0">
              <a:buNone/>
            </a:pPr>
            <a:r>
              <a:rPr lang="sl-SI" sz="5400" dirty="0"/>
              <a:t>3.  da ne jedo mesa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2091804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365125"/>
            <a:ext cx="10030327" cy="1800559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Za koga je post v postnem času obvezen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2671010"/>
            <a:ext cx="10587789" cy="3970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za vse ljudi</a:t>
            </a:r>
          </a:p>
          <a:p>
            <a:pPr marL="0" indent="0">
              <a:buNone/>
            </a:pPr>
            <a:r>
              <a:rPr lang="sl-SI" sz="5400" dirty="0"/>
              <a:t>2.  za vse </a:t>
            </a:r>
            <a:r>
              <a:rPr lang="sl-SI" sz="5400" dirty="0" smtClean="0"/>
              <a:t>vernike</a:t>
            </a:r>
            <a:endParaRPr lang="sl-SI" sz="5400" dirty="0"/>
          </a:p>
          <a:p>
            <a:pPr marL="0" indent="0">
              <a:buNone/>
            </a:pPr>
            <a:r>
              <a:rPr lang="sl-SI" sz="5400" dirty="0"/>
              <a:t>3.  za vse vernike od osemnajstega do šestdesetega leta starosti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838191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365125"/>
            <a:ext cx="10030327" cy="1800559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Zakaj priporočamo tudi otrokom, da se postijo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2671010"/>
            <a:ext cx="10587789" cy="3970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ker je zdravo</a:t>
            </a:r>
          </a:p>
          <a:p>
            <a:pPr marL="0" indent="0">
              <a:buNone/>
            </a:pPr>
            <a:r>
              <a:rPr lang="sl-SI" sz="5400" dirty="0"/>
              <a:t>2.  ker odpoved okrepi karakter in pomaga za življenje</a:t>
            </a:r>
          </a:p>
          <a:p>
            <a:pPr marL="0" indent="0">
              <a:buNone/>
            </a:pPr>
            <a:r>
              <a:rPr lang="sl-SI" sz="5400" dirty="0"/>
              <a:t>3.  ker so vsi predebeli</a:t>
            </a:r>
          </a:p>
        </p:txBody>
      </p:sp>
    </p:spTree>
    <p:extLst>
      <p:ext uri="{BB962C8B-B14F-4D97-AF65-F5344CB8AC3E}">
        <p14:creationId xmlns:p14="http://schemas.microsoft.com/office/powerpoint/2010/main" val="1366903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216569"/>
            <a:ext cx="10030327" cy="1949116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Kaj bi se lahko otroci odpovedali iz ljubezni do Jezusa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2671010"/>
            <a:ext cx="10587789" cy="3970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5400" dirty="0"/>
              <a:t>1.  šole, ker je dolgočasno</a:t>
            </a:r>
          </a:p>
          <a:p>
            <a:pPr marL="0" indent="0">
              <a:buNone/>
            </a:pPr>
            <a:r>
              <a:rPr lang="sl-SI" sz="5400" dirty="0"/>
              <a:t>2.  pomaganju doma, ker izgubijo preveč časa</a:t>
            </a:r>
          </a:p>
          <a:p>
            <a:pPr marL="0" indent="0">
              <a:buNone/>
            </a:pPr>
            <a:r>
              <a:rPr lang="sl-SI" sz="5400" dirty="0"/>
              <a:t>3.  sladkarijam, ker niso potrebne za telo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1515410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68443"/>
            <a:ext cx="10030327" cy="1997242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Katera liturgična barva je v postnem času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165684" y="3152274"/>
            <a:ext cx="9745578" cy="3489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zelena</a:t>
            </a:r>
          </a:p>
          <a:p>
            <a:pPr marL="0" indent="0">
              <a:buNone/>
            </a:pPr>
            <a:r>
              <a:rPr lang="sl-SI" sz="5400" dirty="0"/>
              <a:t>2.  vijolična</a:t>
            </a:r>
          </a:p>
          <a:p>
            <a:pPr marL="0" indent="0">
              <a:buNone/>
            </a:pPr>
            <a:r>
              <a:rPr lang="sl-SI" sz="5400" dirty="0"/>
              <a:t>3.  </a:t>
            </a:r>
            <a:r>
              <a:rPr lang="sl-SI" sz="5400" dirty="0" smtClean="0"/>
              <a:t>bela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27860445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365125"/>
            <a:ext cx="10030327" cy="1800559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Kaj slišimo vsako leto v evangeliju prve postne nedelje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3200400"/>
            <a:ext cx="10587789" cy="3441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da je Mojzes bil 40 let v puščavi</a:t>
            </a:r>
          </a:p>
          <a:p>
            <a:pPr marL="0" indent="0">
              <a:buNone/>
            </a:pPr>
            <a:r>
              <a:rPr lang="sl-SI" sz="5400" dirty="0"/>
              <a:t>2.  da je Jezus bil 40 dni v puščavi</a:t>
            </a:r>
          </a:p>
          <a:p>
            <a:pPr marL="0" indent="0">
              <a:buNone/>
            </a:pPr>
            <a:r>
              <a:rPr lang="sl-SI" sz="5400" dirty="0"/>
              <a:t>3.  da je Jezus umrl na križu</a:t>
            </a:r>
          </a:p>
        </p:txBody>
      </p:sp>
    </p:spTree>
    <p:extLst>
      <p:ext uri="{BB962C8B-B14F-4D97-AF65-F5344CB8AC3E}">
        <p14:creationId xmlns:p14="http://schemas.microsoft.com/office/powerpoint/2010/main" val="308257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365125"/>
            <a:ext cx="10250907" cy="1800559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Koliko nedelj ima postni čas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695074" y="3258355"/>
            <a:ext cx="9216188" cy="33830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1.  4</a:t>
            </a:r>
          </a:p>
          <a:p>
            <a:pPr marL="0" indent="0">
              <a:buNone/>
            </a:pPr>
            <a:r>
              <a:rPr lang="sl-SI" sz="5400" dirty="0"/>
              <a:t>2.  5</a:t>
            </a:r>
          </a:p>
          <a:p>
            <a:pPr marL="0" indent="0">
              <a:buNone/>
            </a:pPr>
            <a:r>
              <a:rPr lang="sl-SI" sz="5400" dirty="0"/>
              <a:t>3.  6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344553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3788" y="192505"/>
            <a:ext cx="9910011" cy="2226845"/>
          </a:xfrm>
        </p:spPr>
        <p:txBody>
          <a:bodyPr>
            <a:no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Kako imenujemo čas pred veliko nočjo?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4500" y="3276600"/>
            <a:ext cx="9639300" cy="2900362"/>
          </a:xfrm>
        </p:spPr>
        <p:txBody>
          <a:bodyPr/>
          <a:lstStyle/>
          <a:p>
            <a:pPr marL="0" indent="0">
              <a:buNone/>
            </a:pPr>
            <a:r>
              <a:rPr lang="sl-SI" sz="5400" dirty="0"/>
              <a:t>1.  velikonočni čas</a:t>
            </a:r>
          </a:p>
          <a:p>
            <a:pPr marL="0" indent="0">
              <a:buNone/>
            </a:pPr>
            <a:r>
              <a:rPr lang="sl-SI" sz="5400" dirty="0"/>
              <a:t>2.  pomladni čas</a:t>
            </a:r>
          </a:p>
          <a:p>
            <a:pPr marL="0" indent="0">
              <a:buNone/>
            </a:pPr>
            <a:r>
              <a:rPr lang="sl-SI" sz="5400" dirty="0"/>
              <a:t>3.  postni čas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6861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92505"/>
            <a:ext cx="10030327" cy="1973179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Kako imenujemo </a:t>
            </a:r>
            <a:r>
              <a:rPr lang="sl-SI" sz="6600" b="1" dirty="0" smtClean="0">
                <a:solidFill>
                  <a:schemeClr val="bg1"/>
                </a:solidFill>
              </a:rPr>
              <a:t/>
            </a:r>
            <a:br>
              <a:rPr lang="sl-SI" sz="6600" b="1" dirty="0" smtClean="0">
                <a:solidFill>
                  <a:schemeClr val="bg1"/>
                </a:solidFill>
              </a:rPr>
            </a:br>
            <a:r>
              <a:rPr lang="sl-SI" sz="6600" b="1" dirty="0" smtClean="0">
                <a:solidFill>
                  <a:schemeClr val="bg1"/>
                </a:solidFill>
              </a:rPr>
              <a:t>4</a:t>
            </a:r>
            <a:r>
              <a:rPr lang="sl-SI" sz="6600" b="1" dirty="0">
                <a:solidFill>
                  <a:schemeClr val="bg1"/>
                </a:solidFill>
              </a:rPr>
              <a:t>. postno nedeljo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3152274"/>
            <a:ext cx="10587789" cy="34891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nedelja dobrega pastirja</a:t>
            </a:r>
          </a:p>
          <a:p>
            <a:pPr marL="0" indent="0">
              <a:buNone/>
            </a:pPr>
            <a:r>
              <a:rPr lang="sl-SI" sz="5400" dirty="0"/>
              <a:t>2.  nedelja veselja</a:t>
            </a:r>
          </a:p>
          <a:p>
            <a:pPr marL="0" indent="0">
              <a:buNone/>
            </a:pPr>
            <a:r>
              <a:rPr lang="sl-SI" sz="5400" dirty="0"/>
              <a:t>3.  nedelja </a:t>
            </a:r>
            <a:r>
              <a:rPr lang="sl-SI" sz="5400" dirty="0" smtClean="0"/>
              <a:t>žalovanja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868489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92505"/>
            <a:ext cx="10030327" cy="1973179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Kako imenujemo </a:t>
            </a:r>
            <a:r>
              <a:rPr lang="sl-SI" sz="6600" b="1" dirty="0" smtClean="0">
                <a:solidFill>
                  <a:schemeClr val="bg1"/>
                </a:solidFill>
              </a:rPr>
              <a:t/>
            </a:r>
            <a:br>
              <a:rPr lang="sl-SI" sz="6600" b="1" dirty="0" smtClean="0">
                <a:solidFill>
                  <a:schemeClr val="bg1"/>
                </a:solidFill>
              </a:rPr>
            </a:br>
            <a:r>
              <a:rPr lang="sl-SI" sz="6600" b="1" dirty="0" smtClean="0">
                <a:solidFill>
                  <a:schemeClr val="bg1"/>
                </a:solidFill>
              </a:rPr>
              <a:t>6</a:t>
            </a:r>
            <a:r>
              <a:rPr lang="sl-SI" sz="6600" b="1" dirty="0">
                <a:solidFill>
                  <a:schemeClr val="bg1"/>
                </a:solidFill>
              </a:rPr>
              <a:t>. postno nedeljo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32547" y="3128211"/>
            <a:ext cx="10178715" cy="3513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cvetna nedelja</a:t>
            </a:r>
          </a:p>
          <a:p>
            <a:pPr marL="0" indent="0">
              <a:buNone/>
            </a:pPr>
            <a:r>
              <a:rPr lang="sl-SI" sz="5400" dirty="0"/>
              <a:t>2.  velika nedelja</a:t>
            </a:r>
          </a:p>
          <a:p>
            <a:pPr marL="0" indent="0">
              <a:buNone/>
            </a:pPr>
            <a:r>
              <a:rPr lang="sl-SI" sz="5400" dirty="0"/>
              <a:t>3.  oljska nedelja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1765701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Na kaj se spomnimo na cvetno nedeljo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3176337"/>
            <a:ext cx="10587789" cy="3465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da je Jezus umrl</a:t>
            </a:r>
          </a:p>
          <a:p>
            <a:pPr marL="0" indent="0">
              <a:buNone/>
            </a:pPr>
            <a:r>
              <a:rPr lang="sl-SI" sz="5400" dirty="0"/>
              <a:t>2.  da je Jezus prišel v Jeruzalem</a:t>
            </a:r>
          </a:p>
          <a:p>
            <a:pPr marL="0" indent="0">
              <a:buNone/>
            </a:pPr>
            <a:r>
              <a:rPr lang="sl-SI" sz="5400" dirty="0"/>
              <a:t>3.  da je Jezus šel na Oljsko goro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26377938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342900"/>
            <a:ext cx="10030327" cy="1654342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Na cvetno nedeljo se začne zadnji teden postnega časa. </a:t>
            </a:r>
            <a:r>
              <a:rPr lang="sl-SI" sz="6600" b="1" dirty="0" smtClean="0">
                <a:solidFill>
                  <a:schemeClr val="bg1"/>
                </a:solidFill>
              </a:rPr>
              <a:t/>
            </a:r>
            <a:br>
              <a:rPr lang="sl-SI" sz="6600" b="1" dirty="0" smtClean="0">
                <a:solidFill>
                  <a:schemeClr val="bg1"/>
                </a:solidFill>
              </a:rPr>
            </a:br>
            <a:r>
              <a:rPr lang="sl-SI" sz="6600" b="1" dirty="0" smtClean="0">
                <a:solidFill>
                  <a:schemeClr val="bg1"/>
                </a:solidFill>
              </a:rPr>
              <a:t>Kako </a:t>
            </a:r>
            <a:r>
              <a:rPr lang="sl-SI" sz="6600" b="1" dirty="0">
                <a:solidFill>
                  <a:schemeClr val="bg1"/>
                </a:solidFill>
              </a:rPr>
              <a:t>ga imenujemo?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237874" y="3224463"/>
            <a:ext cx="9673388" cy="3416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postni teden</a:t>
            </a:r>
          </a:p>
          <a:p>
            <a:pPr marL="0" indent="0">
              <a:buNone/>
            </a:pPr>
            <a:r>
              <a:rPr lang="sl-SI" sz="5400" dirty="0"/>
              <a:t>2.  cvetni teden</a:t>
            </a:r>
          </a:p>
          <a:p>
            <a:pPr marL="0" indent="0">
              <a:buNone/>
            </a:pPr>
            <a:r>
              <a:rPr lang="sl-SI" sz="5400" dirty="0"/>
              <a:t>3.  veliki teden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2259714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Kateri posebni dnevi so v velikem tednu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2671010"/>
            <a:ext cx="10868527" cy="3970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pepelnica in božič</a:t>
            </a:r>
          </a:p>
          <a:p>
            <a:pPr marL="0" indent="0">
              <a:buNone/>
            </a:pPr>
            <a:r>
              <a:rPr lang="sl-SI" sz="5400" dirty="0"/>
              <a:t>2.  veliki četrtek in veliki petek</a:t>
            </a:r>
          </a:p>
          <a:p>
            <a:pPr marL="0" indent="0">
              <a:buNone/>
            </a:pPr>
            <a:r>
              <a:rPr lang="sl-SI" sz="5400" dirty="0"/>
              <a:t>3.  velika nedelja in Marijino vnebovzetje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15531331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Na kaj se spomnimo </a:t>
            </a:r>
            <a:r>
              <a:rPr lang="sl-SI" sz="6600" b="1" dirty="0" smtClean="0">
                <a:solidFill>
                  <a:schemeClr val="bg1"/>
                </a:solidFill>
              </a:rPr>
              <a:t/>
            </a:r>
            <a:br>
              <a:rPr lang="sl-SI" sz="6600" b="1" dirty="0" smtClean="0">
                <a:solidFill>
                  <a:schemeClr val="bg1"/>
                </a:solidFill>
              </a:rPr>
            </a:br>
            <a:r>
              <a:rPr lang="sl-SI" sz="6600" b="1" dirty="0" smtClean="0">
                <a:solidFill>
                  <a:schemeClr val="bg1"/>
                </a:solidFill>
              </a:rPr>
              <a:t>veliki </a:t>
            </a:r>
            <a:r>
              <a:rPr lang="sl-SI" sz="6600" b="1" dirty="0">
                <a:solidFill>
                  <a:schemeClr val="bg1"/>
                </a:solidFill>
              </a:rPr>
              <a:t>četrtek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2671010"/>
            <a:ext cx="10587789" cy="3970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na Jezusovo smrt</a:t>
            </a:r>
          </a:p>
          <a:p>
            <a:pPr marL="0" indent="0">
              <a:buNone/>
            </a:pPr>
            <a:r>
              <a:rPr lang="sl-SI" sz="5400" dirty="0"/>
              <a:t>2.  na postavitev svete evharistije pri zadnji večerji</a:t>
            </a:r>
          </a:p>
          <a:p>
            <a:pPr marL="0" indent="0">
              <a:buNone/>
            </a:pPr>
            <a:r>
              <a:rPr lang="sl-SI" sz="5400" dirty="0"/>
              <a:t>3.  na Jezusovo vstajenje</a:t>
            </a:r>
          </a:p>
        </p:txBody>
      </p:sp>
    </p:spTree>
    <p:extLst>
      <p:ext uri="{BB962C8B-B14F-4D97-AF65-F5344CB8AC3E}">
        <p14:creationId xmlns:p14="http://schemas.microsoft.com/office/powerpoint/2010/main" val="1734840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Kdo je Jezusa izdal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925053" y="2671010"/>
            <a:ext cx="9986209" cy="3970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Juda Tadej</a:t>
            </a:r>
          </a:p>
          <a:p>
            <a:pPr marL="0" indent="0">
              <a:buNone/>
            </a:pPr>
            <a:r>
              <a:rPr lang="sl-SI" sz="5400" dirty="0"/>
              <a:t>2.  Juda </a:t>
            </a:r>
            <a:r>
              <a:rPr lang="sl-SI" sz="5400" dirty="0" err="1"/>
              <a:t>Iškarjot</a:t>
            </a:r>
            <a:endParaRPr lang="sl-SI" sz="5400" dirty="0"/>
          </a:p>
          <a:p>
            <a:pPr marL="0" indent="0">
              <a:buNone/>
            </a:pPr>
            <a:r>
              <a:rPr lang="sl-SI" sz="5400" dirty="0"/>
              <a:t>3.  Peter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13489650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Kam je šel Jezus z apostoli po zadnji večerji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900989" y="3031958"/>
            <a:ext cx="10010273" cy="3609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na Kalvarijo</a:t>
            </a:r>
          </a:p>
          <a:p>
            <a:pPr marL="0" indent="0">
              <a:buNone/>
            </a:pPr>
            <a:r>
              <a:rPr lang="sl-SI" sz="5400" dirty="0"/>
              <a:t>2.  na Oljsko goro</a:t>
            </a:r>
          </a:p>
          <a:p>
            <a:pPr marL="0" indent="0">
              <a:buNone/>
            </a:pPr>
            <a:r>
              <a:rPr lang="sl-SI" sz="5400" dirty="0"/>
              <a:t>3.  domov</a:t>
            </a:r>
          </a:p>
        </p:txBody>
      </p:sp>
    </p:spTree>
    <p:extLst>
      <p:ext uri="{BB962C8B-B14F-4D97-AF65-F5344CB8AC3E}">
        <p14:creationId xmlns:p14="http://schemas.microsoft.com/office/powerpoint/2010/main" val="1886242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Kdo je obsodil Jezusa </a:t>
            </a:r>
            <a:r>
              <a:rPr lang="sl-SI" sz="6600" b="1" dirty="0" smtClean="0">
                <a:solidFill>
                  <a:schemeClr val="bg1"/>
                </a:solidFill>
              </a:rPr>
              <a:t/>
            </a:r>
            <a:br>
              <a:rPr lang="sl-SI" sz="6600" b="1" dirty="0" smtClean="0">
                <a:solidFill>
                  <a:schemeClr val="bg1"/>
                </a:solidFill>
              </a:rPr>
            </a:br>
            <a:r>
              <a:rPr lang="sl-SI" sz="6600" b="1" dirty="0" smtClean="0">
                <a:solidFill>
                  <a:schemeClr val="bg1"/>
                </a:solidFill>
              </a:rPr>
              <a:t>na </a:t>
            </a:r>
            <a:r>
              <a:rPr lang="sl-SI" sz="6600" b="1" dirty="0">
                <a:solidFill>
                  <a:schemeClr val="bg1"/>
                </a:solidFill>
              </a:rPr>
              <a:t>smrt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719137" y="3128211"/>
            <a:ext cx="9192125" cy="3513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Pilat</a:t>
            </a:r>
          </a:p>
          <a:p>
            <a:pPr marL="0" indent="0">
              <a:buNone/>
            </a:pPr>
            <a:r>
              <a:rPr lang="sl-SI" sz="5400" dirty="0"/>
              <a:t>2.  Herod</a:t>
            </a:r>
          </a:p>
          <a:p>
            <a:pPr marL="0" indent="0">
              <a:buNone/>
            </a:pPr>
            <a:r>
              <a:rPr lang="sl-SI" sz="5400" dirty="0"/>
              <a:t>3.  Kajfa</a:t>
            </a:r>
          </a:p>
        </p:txBody>
      </p:sp>
    </p:spTree>
    <p:extLst>
      <p:ext uri="{BB962C8B-B14F-4D97-AF65-F5344CB8AC3E}">
        <p14:creationId xmlns:p14="http://schemas.microsoft.com/office/powerpoint/2010/main" val="23747916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Na kaj mislimo na </a:t>
            </a:r>
            <a:r>
              <a:rPr lang="sl-SI" sz="6600" b="1" dirty="0" smtClean="0">
                <a:solidFill>
                  <a:schemeClr val="bg1"/>
                </a:solidFill>
              </a:rPr>
              <a:t/>
            </a:r>
            <a:br>
              <a:rPr lang="sl-SI" sz="6600" b="1" dirty="0" smtClean="0">
                <a:solidFill>
                  <a:schemeClr val="bg1"/>
                </a:solidFill>
              </a:rPr>
            </a:br>
            <a:r>
              <a:rPr lang="sl-SI" sz="6600" b="1" dirty="0" smtClean="0">
                <a:solidFill>
                  <a:schemeClr val="bg1"/>
                </a:solidFill>
              </a:rPr>
              <a:t>veliki </a:t>
            </a:r>
            <a:r>
              <a:rPr lang="sl-SI" sz="6600" b="1" dirty="0">
                <a:solidFill>
                  <a:schemeClr val="bg1"/>
                </a:solidFill>
              </a:rPr>
              <a:t>petek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2911642"/>
            <a:ext cx="10587789" cy="3729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na Jezusovo trpljenje in smrt</a:t>
            </a:r>
          </a:p>
          <a:p>
            <a:pPr marL="0" indent="0">
              <a:buNone/>
            </a:pPr>
            <a:r>
              <a:rPr lang="sl-SI" sz="5400" dirty="0"/>
              <a:t>2.  na Jezusovo vstajenje</a:t>
            </a:r>
          </a:p>
          <a:p>
            <a:pPr marL="0" indent="0">
              <a:buNone/>
            </a:pPr>
            <a:r>
              <a:rPr lang="sl-SI" sz="5400" dirty="0"/>
              <a:t>3.  na Jezusovo vnebohod</a:t>
            </a:r>
          </a:p>
        </p:txBody>
      </p:sp>
    </p:spTree>
    <p:extLst>
      <p:ext uri="{BB962C8B-B14F-4D97-AF65-F5344CB8AC3E}">
        <p14:creationId xmlns:p14="http://schemas.microsoft.com/office/powerpoint/2010/main" val="820163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3788" y="192505"/>
            <a:ext cx="9910011" cy="2226845"/>
          </a:xfrm>
        </p:spPr>
        <p:txBody>
          <a:bodyPr>
            <a:noAutofit/>
          </a:bodyPr>
          <a:lstStyle/>
          <a:p>
            <a:r>
              <a:rPr lang="sl-SI" sz="6600" b="1" dirty="0">
                <a:solidFill>
                  <a:schemeClr val="bg1"/>
                </a:solidFill>
              </a:rPr>
              <a:t>Kdaj se začne postni čas?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4500" y="3276600"/>
            <a:ext cx="9639300" cy="2900362"/>
          </a:xfrm>
        </p:spPr>
        <p:txBody>
          <a:bodyPr/>
          <a:lstStyle/>
          <a:p>
            <a:pPr marL="0" indent="0">
              <a:buNone/>
            </a:pPr>
            <a:r>
              <a:rPr lang="sl-SI" sz="5400" dirty="0"/>
              <a:t>1.  drugo sredo v februarju</a:t>
            </a:r>
          </a:p>
          <a:p>
            <a:pPr marL="0" indent="0">
              <a:buNone/>
            </a:pPr>
            <a:r>
              <a:rPr lang="sl-SI" sz="5400" dirty="0"/>
              <a:t>2.  na pepelnično sredo</a:t>
            </a:r>
          </a:p>
          <a:p>
            <a:pPr marL="0" indent="0">
              <a:buNone/>
            </a:pPr>
            <a:r>
              <a:rPr lang="sl-SI" sz="5400" dirty="0"/>
              <a:t>3.  na veliki petek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972611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Ob kateri uri je Jezus umrl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852863" y="2671010"/>
            <a:ext cx="10058399" cy="3970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ob devetih</a:t>
            </a:r>
          </a:p>
          <a:p>
            <a:pPr marL="0" indent="0">
              <a:buNone/>
            </a:pPr>
            <a:r>
              <a:rPr lang="sl-SI" sz="5400" dirty="0"/>
              <a:t>2.  ob dvanajstih</a:t>
            </a:r>
          </a:p>
          <a:p>
            <a:pPr marL="0" indent="0">
              <a:buNone/>
            </a:pPr>
            <a:r>
              <a:rPr lang="sl-SI" sz="5400" dirty="0"/>
              <a:t>3.  ob treh </a:t>
            </a:r>
            <a:r>
              <a:rPr lang="sl-SI" sz="5400" dirty="0" smtClean="0"/>
              <a:t>popoldne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37399488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Kdo je stal pod križem pri Jezusu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852863" y="3031958"/>
            <a:ext cx="10058399" cy="3609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Jožef in Marija</a:t>
            </a:r>
          </a:p>
          <a:p>
            <a:pPr marL="0" indent="0">
              <a:buNone/>
            </a:pPr>
            <a:r>
              <a:rPr lang="sl-SI" sz="5400" dirty="0"/>
              <a:t>2.  Marija in Janez</a:t>
            </a:r>
          </a:p>
          <a:p>
            <a:pPr marL="0" indent="0">
              <a:buNone/>
            </a:pPr>
            <a:r>
              <a:rPr lang="sl-SI" sz="5400" dirty="0"/>
              <a:t>3.  Marija in </a:t>
            </a:r>
            <a:r>
              <a:rPr lang="sl-SI" sz="5400" dirty="0" smtClean="0"/>
              <a:t>Jakob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36880782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Kako imenujemo soboto po velikem petku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804737" y="3056021"/>
            <a:ext cx="10106525" cy="3585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velika </a:t>
            </a:r>
            <a:r>
              <a:rPr lang="sl-SI" sz="5400" dirty="0" smtClean="0"/>
              <a:t>sobota</a:t>
            </a:r>
          </a:p>
          <a:p>
            <a:pPr marL="0" indent="0">
              <a:buNone/>
            </a:pPr>
            <a:r>
              <a:rPr lang="sl-SI" sz="5400" dirty="0" smtClean="0"/>
              <a:t>2</a:t>
            </a:r>
            <a:r>
              <a:rPr lang="sl-SI" sz="5400" dirty="0"/>
              <a:t>.  tiha sobota</a:t>
            </a:r>
          </a:p>
          <a:p>
            <a:pPr marL="0" indent="0">
              <a:buNone/>
            </a:pPr>
            <a:r>
              <a:rPr lang="sl-SI" sz="5400" dirty="0"/>
              <a:t>3.  mala </a:t>
            </a:r>
            <a:r>
              <a:rPr lang="sl-SI" sz="5400" dirty="0" smtClean="0"/>
              <a:t>sobota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34231066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Kdaj se začne velika noč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213811" y="3248526"/>
            <a:ext cx="9697451" cy="3392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v soboto zjutraj</a:t>
            </a:r>
          </a:p>
          <a:p>
            <a:pPr marL="0" indent="0">
              <a:buNone/>
            </a:pPr>
            <a:r>
              <a:rPr lang="sl-SI" sz="5400" dirty="0"/>
              <a:t>2.  v soboto zvečer</a:t>
            </a:r>
          </a:p>
          <a:p>
            <a:pPr marL="0" indent="0">
              <a:buNone/>
            </a:pPr>
            <a:r>
              <a:rPr lang="sl-SI" sz="5400" dirty="0"/>
              <a:t>3.  v nedeljo zjutraj</a:t>
            </a:r>
          </a:p>
        </p:txBody>
      </p:sp>
    </p:spTree>
    <p:extLst>
      <p:ext uri="{BB962C8B-B14F-4D97-AF65-F5344CB8AC3E}">
        <p14:creationId xmlns:p14="http://schemas.microsoft.com/office/powerpoint/2010/main" val="46635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Kaj praznujemo na </a:t>
            </a:r>
            <a:r>
              <a:rPr lang="sl-SI" sz="6600" b="1" dirty="0" smtClean="0">
                <a:solidFill>
                  <a:schemeClr val="bg1"/>
                </a:solidFill>
              </a:rPr>
              <a:t/>
            </a:r>
            <a:br>
              <a:rPr lang="sl-SI" sz="6600" b="1" dirty="0" smtClean="0">
                <a:solidFill>
                  <a:schemeClr val="bg1"/>
                </a:solidFill>
              </a:rPr>
            </a:br>
            <a:r>
              <a:rPr lang="sl-SI" sz="6600" b="1" dirty="0" smtClean="0">
                <a:solidFill>
                  <a:schemeClr val="bg1"/>
                </a:solidFill>
              </a:rPr>
              <a:t>veliko </a:t>
            </a:r>
            <a:r>
              <a:rPr lang="sl-SI" sz="6600" b="1" dirty="0">
                <a:solidFill>
                  <a:schemeClr val="bg1"/>
                </a:solidFill>
              </a:rPr>
              <a:t>noč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804737" y="3056021"/>
            <a:ext cx="10106525" cy="3585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Jezusovo rojstvo</a:t>
            </a:r>
          </a:p>
          <a:p>
            <a:pPr marL="0" indent="0">
              <a:buNone/>
            </a:pPr>
            <a:r>
              <a:rPr lang="sl-SI" sz="5400" dirty="0"/>
              <a:t>2.  Jezusovo smrt</a:t>
            </a:r>
          </a:p>
          <a:p>
            <a:pPr marL="0" indent="0">
              <a:buNone/>
            </a:pPr>
            <a:r>
              <a:rPr lang="sl-SI" sz="5400" dirty="0"/>
              <a:t>3.  Jezusovo vstajenje</a:t>
            </a:r>
          </a:p>
        </p:txBody>
      </p:sp>
    </p:spTree>
    <p:extLst>
      <p:ext uri="{BB962C8B-B14F-4D97-AF65-F5344CB8AC3E}">
        <p14:creationId xmlns:p14="http://schemas.microsoft.com/office/powerpoint/2010/main" val="2611598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868528" cy="2165684"/>
          </a:xfrm>
        </p:spPr>
        <p:txBody>
          <a:bodyPr>
            <a:normAutofit fontScale="90000"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Katero pesem pojemo za veliko noč, ki jo v </a:t>
            </a:r>
            <a:r>
              <a:rPr lang="sl-SI" sz="6600" b="1" dirty="0" smtClean="0">
                <a:solidFill>
                  <a:schemeClr val="bg1"/>
                </a:solidFill>
              </a:rPr>
              <a:t>postnem </a:t>
            </a:r>
            <a:r>
              <a:rPr lang="sl-SI" sz="6600" b="1" dirty="0">
                <a:solidFill>
                  <a:schemeClr val="bg1"/>
                </a:solidFill>
              </a:rPr>
              <a:t>času ne pojemo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2093494" y="3056021"/>
            <a:ext cx="10587789" cy="35854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Amen</a:t>
            </a:r>
          </a:p>
          <a:p>
            <a:pPr marL="0" indent="0">
              <a:buNone/>
            </a:pPr>
            <a:r>
              <a:rPr lang="sl-SI" sz="5400" dirty="0"/>
              <a:t>2.  </a:t>
            </a:r>
            <a:r>
              <a:rPr lang="sl-SI" sz="5400" dirty="0" smtClean="0"/>
              <a:t>Aleluja</a:t>
            </a:r>
            <a:endParaRPr lang="sl-SI" sz="5400" dirty="0"/>
          </a:p>
          <a:p>
            <a:pPr marL="0" indent="0">
              <a:buNone/>
            </a:pPr>
            <a:r>
              <a:rPr lang="sl-SI" sz="5400" dirty="0"/>
              <a:t>3.  Veruj v </a:t>
            </a:r>
            <a:r>
              <a:rPr lang="sl-SI" sz="5400" dirty="0" smtClean="0"/>
              <a:t>Boga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3898823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Kaj pomeni aleluja</a:t>
            </a:r>
            <a:r>
              <a:rPr lang="sl-SI" sz="6600" b="1" dirty="0" smtClean="0">
                <a:solidFill>
                  <a:schemeClr val="bg1"/>
                </a:solidFill>
              </a:rPr>
              <a:t>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2671010"/>
            <a:ext cx="10587789" cy="397042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sz="5400" dirty="0"/>
              <a:t>1.  beseda prihaja iz latinščine in pomeni »Tako je«</a:t>
            </a:r>
          </a:p>
          <a:p>
            <a:pPr marL="0" indent="0">
              <a:buNone/>
            </a:pPr>
            <a:r>
              <a:rPr lang="sl-SI" sz="5400" dirty="0"/>
              <a:t>2.  beseda prihaja iz nemščine in pomeni »Veselite se!«</a:t>
            </a:r>
          </a:p>
          <a:p>
            <a:pPr marL="0" indent="0">
              <a:buNone/>
            </a:pPr>
            <a:r>
              <a:rPr lang="sl-SI" sz="5400" dirty="0"/>
              <a:t>3.  beseda prihaja iz hebrejskih besed »</a:t>
            </a:r>
            <a:r>
              <a:rPr lang="sl-SI" sz="5400" dirty="0" err="1"/>
              <a:t>Hellelu</a:t>
            </a:r>
            <a:r>
              <a:rPr lang="sl-SI" sz="5400" dirty="0"/>
              <a:t> </a:t>
            </a:r>
            <a:r>
              <a:rPr lang="sl-SI" sz="5400" dirty="0" err="1"/>
              <a:t>Yah</a:t>
            </a:r>
            <a:r>
              <a:rPr lang="sl-SI" sz="5400" dirty="0"/>
              <a:t>«, kar pomeni "Slavite Boga".</a:t>
            </a:r>
          </a:p>
          <a:p>
            <a:pPr marL="0" indent="0">
              <a:buNone/>
            </a:pP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683891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3472" y="1"/>
            <a:ext cx="10030327" cy="2165684"/>
          </a:xfrm>
        </p:spPr>
        <p:txBody>
          <a:bodyPr>
            <a:normAutofit/>
          </a:bodyPr>
          <a:lstStyle/>
          <a:p>
            <a:pPr algn="ctr"/>
            <a:r>
              <a:rPr lang="sl-SI" sz="6600" b="1" dirty="0" smtClean="0">
                <a:solidFill>
                  <a:schemeClr val="bg1"/>
                </a:solidFill>
              </a:rPr>
              <a:t>Ali imaš že osebni sklep?</a:t>
            </a:r>
            <a:endParaRPr lang="sl-SI" sz="6600" b="1" dirty="0">
              <a:solidFill>
                <a:schemeClr val="bg1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323473" y="3344779"/>
            <a:ext cx="10587789" cy="32966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5400" dirty="0" smtClean="0"/>
              <a:t>Naj ti Bog pomagaj pri izpolnjevanju</a:t>
            </a:r>
          </a:p>
          <a:p>
            <a:pPr marL="0" indent="0" algn="ctr">
              <a:buNone/>
            </a:pPr>
            <a:r>
              <a:rPr lang="sl-SI" sz="5400" dirty="0"/>
              <a:t>i</a:t>
            </a:r>
            <a:r>
              <a:rPr lang="sl-SI" sz="5400" dirty="0" smtClean="0"/>
              <a:t>n te blagoslovi!</a:t>
            </a:r>
            <a:endParaRPr lang="sl-SI" sz="5400" dirty="0"/>
          </a:p>
        </p:txBody>
      </p:sp>
    </p:spTree>
    <p:extLst>
      <p:ext uri="{BB962C8B-B14F-4D97-AF65-F5344CB8AC3E}">
        <p14:creationId xmlns:p14="http://schemas.microsoft.com/office/powerpoint/2010/main" val="2514207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3788" y="192505"/>
            <a:ext cx="9910011" cy="2226845"/>
          </a:xfrm>
        </p:spPr>
        <p:txBody>
          <a:bodyPr>
            <a:noAutofit/>
          </a:bodyPr>
          <a:lstStyle/>
          <a:p>
            <a:r>
              <a:rPr lang="sl-SI" sz="6600" b="1" dirty="0">
                <a:solidFill>
                  <a:schemeClr val="bg1"/>
                </a:solidFill>
              </a:rPr>
              <a:t>Koliko dni traja postni čas?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4500" y="3276600"/>
            <a:ext cx="9639300" cy="2900362"/>
          </a:xfrm>
        </p:spPr>
        <p:txBody>
          <a:bodyPr/>
          <a:lstStyle/>
          <a:p>
            <a:pPr marL="0" indent="0">
              <a:buNone/>
            </a:pPr>
            <a:r>
              <a:rPr lang="sl-SI" sz="5400" dirty="0"/>
              <a:t>1. </a:t>
            </a:r>
            <a:r>
              <a:rPr lang="sl-SI" sz="5400" dirty="0" smtClean="0"/>
              <a:t> 40</a:t>
            </a:r>
            <a:endParaRPr lang="sl-SI" sz="5400" dirty="0"/>
          </a:p>
          <a:p>
            <a:pPr marL="0" indent="0">
              <a:buNone/>
            </a:pPr>
            <a:r>
              <a:rPr lang="sl-SI" sz="5400" dirty="0"/>
              <a:t>2.  50</a:t>
            </a:r>
          </a:p>
          <a:p>
            <a:pPr marL="0" indent="0">
              <a:buNone/>
            </a:pPr>
            <a:r>
              <a:rPr lang="sl-SI" sz="5400" dirty="0"/>
              <a:t>3.  60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48267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3788" y="192505"/>
            <a:ext cx="9910011" cy="2226845"/>
          </a:xfrm>
        </p:spPr>
        <p:txBody>
          <a:bodyPr>
            <a:noAutofit/>
          </a:bodyPr>
          <a:lstStyle/>
          <a:p>
            <a:r>
              <a:rPr lang="sl-SI" sz="6600" b="1" dirty="0">
                <a:solidFill>
                  <a:schemeClr val="bg1"/>
                </a:solidFill>
              </a:rPr>
              <a:t>Zakaj traja postni čas 40 dni?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4500" y="3276600"/>
            <a:ext cx="9639300" cy="2900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ker je Jezus imel 40 učencev</a:t>
            </a:r>
          </a:p>
          <a:p>
            <a:pPr marL="0" indent="0">
              <a:buNone/>
            </a:pPr>
            <a:r>
              <a:rPr lang="sl-SI" sz="5400" dirty="0"/>
              <a:t>2.  ker je Jezus bil 40 dni v puščavi</a:t>
            </a:r>
          </a:p>
          <a:p>
            <a:pPr marL="0" indent="0">
              <a:buNone/>
            </a:pPr>
            <a:r>
              <a:rPr lang="sl-SI" sz="5400" dirty="0"/>
              <a:t>3.  ker je Jezus živel 40 let</a:t>
            </a:r>
          </a:p>
        </p:txBody>
      </p:sp>
    </p:spTree>
    <p:extLst>
      <p:ext uri="{BB962C8B-B14F-4D97-AF65-F5344CB8AC3E}">
        <p14:creationId xmlns:p14="http://schemas.microsoft.com/office/powerpoint/2010/main" val="808348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3788" y="192505"/>
            <a:ext cx="9910011" cy="2226845"/>
          </a:xfrm>
        </p:spPr>
        <p:txBody>
          <a:bodyPr>
            <a:no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Kako imenujemo dneve pred začetkom postnega časa?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4500" y="3276600"/>
            <a:ext cx="9639300" cy="2900362"/>
          </a:xfrm>
        </p:spPr>
        <p:txBody>
          <a:bodyPr/>
          <a:lstStyle/>
          <a:p>
            <a:pPr marL="0" indent="0">
              <a:buNone/>
            </a:pPr>
            <a:r>
              <a:rPr lang="sl-SI" sz="5400" dirty="0"/>
              <a:t>1.  </a:t>
            </a:r>
            <a:r>
              <a:rPr lang="sl-SI" sz="5400" dirty="0" err="1"/>
              <a:t>predpost</a:t>
            </a:r>
            <a:endParaRPr lang="sl-SI" sz="5400" dirty="0"/>
          </a:p>
          <a:p>
            <a:pPr marL="0" indent="0">
              <a:buNone/>
            </a:pPr>
            <a:r>
              <a:rPr lang="sl-SI" sz="5400" dirty="0"/>
              <a:t>2.  pomlad</a:t>
            </a:r>
          </a:p>
          <a:p>
            <a:pPr marL="0" indent="0">
              <a:buNone/>
            </a:pPr>
            <a:r>
              <a:rPr lang="sl-SI" sz="5400" dirty="0"/>
              <a:t>3.  pust</a:t>
            </a:r>
          </a:p>
        </p:txBody>
      </p:sp>
    </p:spTree>
    <p:extLst>
      <p:ext uri="{BB962C8B-B14F-4D97-AF65-F5344CB8AC3E}">
        <p14:creationId xmlns:p14="http://schemas.microsoft.com/office/powerpoint/2010/main" val="121417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3788" y="192505"/>
            <a:ext cx="9910011" cy="2226845"/>
          </a:xfrm>
        </p:spPr>
        <p:txBody>
          <a:bodyPr>
            <a:no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Iz katerega jezika je prevedeno ime »pust«?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4500" y="3276600"/>
            <a:ext cx="9639300" cy="2900362"/>
          </a:xfrm>
        </p:spPr>
        <p:txBody>
          <a:bodyPr/>
          <a:lstStyle/>
          <a:p>
            <a:pPr marL="0" indent="0">
              <a:buNone/>
            </a:pPr>
            <a:r>
              <a:rPr lang="sl-SI" sz="5400" dirty="0"/>
              <a:t>1.  iz grščine</a:t>
            </a:r>
          </a:p>
          <a:p>
            <a:pPr marL="0" indent="0">
              <a:buNone/>
            </a:pPr>
            <a:r>
              <a:rPr lang="sl-SI" sz="5400" dirty="0"/>
              <a:t>2.  iz latinščine</a:t>
            </a:r>
          </a:p>
          <a:p>
            <a:pPr marL="0" indent="0">
              <a:buNone/>
            </a:pPr>
            <a:r>
              <a:rPr lang="sl-SI" sz="5400" dirty="0"/>
              <a:t>3.  iz nemščine</a:t>
            </a:r>
          </a:p>
        </p:txBody>
      </p:sp>
    </p:spTree>
    <p:extLst>
      <p:ext uri="{BB962C8B-B14F-4D97-AF65-F5344CB8AC3E}">
        <p14:creationId xmlns:p14="http://schemas.microsoft.com/office/powerpoint/2010/main" val="3816004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3788" y="192505"/>
            <a:ext cx="9910011" cy="2226845"/>
          </a:xfrm>
        </p:spPr>
        <p:txBody>
          <a:bodyPr>
            <a:no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Kaj pomeni beseda pust - karneval?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4500" y="3276600"/>
            <a:ext cx="9639300" cy="2900362"/>
          </a:xfrm>
        </p:spPr>
        <p:txBody>
          <a:bodyPr/>
          <a:lstStyle/>
          <a:p>
            <a:pPr marL="0" indent="0">
              <a:buNone/>
            </a:pPr>
            <a:r>
              <a:rPr lang="sl-SI" sz="5400" dirty="0"/>
              <a:t>1.  postimo se</a:t>
            </a:r>
          </a:p>
          <a:p>
            <a:pPr marL="0" indent="0">
              <a:buNone/>
            </a:pPr>
            <a:r>
              <a:rPr lang="sl-SI" sz="5400" dirty="0"/>
              <a:t>2.  pusti meso</a:t>
            </a:r>
          </a:p>
          <a:p>
            <a:pPr marL="0" indent="0">
              <a:buNone/>
            </a:pPr>
            <a:r>
              <a:rPr lang="sl-SI" sz="5400" dirty="0"/>
              <a:t>3.  pusti me pri miru</a:t>
            </a:r>
          </a:p>
        </p:txBody>
      </p:sp>
    </p:spTree>
    <p:extLst>
      <p:ext uri="{BB962C8B-B14F-4D97-AF65-F5344CB8AC3E}">
        <p14:creationId xmlns:p14="http://schemas.microsoft.com/office/powerpoint/2010/main" val="2916843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3788" y="192505"/>
            <a:ext cx="9910011" cy="2226845"/>
          </a:xfrm>
        </p:spPr>
        <p:txBody>
          <a:bodyPr>
            <a:noAutofit/>
          </a:bodyPr>
          <a:lstStyle/>
          <a:p>
            <a:pPr algn="ctr"/>
            <a:r>
              <a:rPr lang="sl-SI" sz="6600" b="1" dirty="0">
                <a:solidFill>
                  <a:schemeClr val="bg1"/>
                </a:solidFill>
              </a:rPr>
              <a:t>Po </a:t>
            </a:r>
            <a:r>
              <a:rPr lang="sl-SI" sz="6600" b="1" dirty="0" smtClean="0">
                <a:solidFill>
                  <a:schemeClr val="bg1"/>
                </a:solidFill>
              </a:rPr>
              <a:t>čemu </a:t>
            </a:r>
            <a:r>
              <a:rPr lang="sl-SI" sz="6600" b="1" dirty="0">
                <a:solidFill>
                  <a:schemeClr val="bg1"/>
                </a:solidFill>
              </a:rPr>
              <a:t>se imenuje </a:t>
            </a:r>
            <a:r>
              <a:rPr lang="sl-SI" sz="6600" b="1" dirty="0" smtClean="0">
                <a:solidFill>
                  <a:schemeClr val="bg1"/>
                </a:solidFill>
              </a:rPr>
              <a:t/>
            </a:r>
            <a:br>
              <a:rPr lang="sl-SI" sz="6600" b="1" dirty="0" smtClean="0">
                <a:solidFill>
                  <a:schemeClr val="bg1"/>
                </a:solidFill>
              </a:rPr>
            </a:br>
            <a:r>
              <a:rPr lang="sl-SI" sz="6600" b="1" dirty="0" smtClean="0">
                <a:solidFill>
                  <a:schemeClr val="bg1"/>
                </a:solidFill>
              </a:rPr>
              <a:t>postni </a:t>
            </a:r>
            <a:r>
              <a:rPr lang="sl-SI" sz="6600" b="1" dirty="0">
                <a:solidFill>
                  <a:schemeClr val="bg1"/>
                </a:solidFill>
              </a:rPr>
              <a:t>čas?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714500" y="2671011"/>
            <a:ext cx="10477500" cy="4186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5400" dirty="0"/>
              <a:t>1.  po postu, ki je znamenje spokornosti</a:t>
            </a:r>
          </a:p>
          <a:p>
            <a:pPr marL="0" indent="0">
              <a:buNone/>
            </a:pPr>
            <a:r>
              <a:rPr lang="sl-SI" sz="5400" dirty="0"/>
              <a:t>2.  po pustu, ki je pred postom</a:t>
            </a:r>
          </a:p>
          <a:p>
            <a:pPr marL="0" indent="0">
              <a:buNone/>
            </a:pPr>
            <a:r>
              <a:rPr lang="sl-SI" sz="5400" dirty="0"/>
              <a:t>3.  po pošti, ker pišeš velikonočne voščilnice</a:t>
            </a:r>
          </a:p>
        </p:txBody>
      </p:sp>
    </p:spTree>
    <p:extLst>
      <p:ext uri="{BB962C8B-B14F-4D97-AF65-F5344CB8AC3E}">
        <p14:creationId xmlns:p14="http://schemas.microsoft.com/office/powerpoint/2010/main" val="1019636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861</Words>
  <Application>Microsoft Office PowerPoint</Application>
  <PresentationFormat>Širokozaslonsko</PresentationFormat>
  <Paragraphs>144</Paragraphs>
  <Slides>37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Officeova tema</vt:lpstr>
      <vt:lpstr>1, 2 ali 3</vt:lpstr>
      <vt:lpstr>Kako imenujemo čas pred veliko nočjo?</vt:lpstr>
      <vt:lpstr>Kdaj se začne postni čas?</vt:lpstr>
      <vt:lpstr>Koliko dni traja postni čas?</vt:lpstr>
      <vt:lpstr>Zakaj traja postni čas 40 dni?</vt:lpstr>
      <vt:lpstr>Kako imenujemo dneve pred začetkom postnega časa?</vt:lpstr>
      <vt:lpstr>Iz katerega jezika je prevedeno ime »pust«?</vt:lpstr>
      <vt:lpstr>Kaj pomeni beseda pust - karneval?</vt:lpstr>
      <vt:lpstr>Po čemu se imenuje  postni čas?</vt:lpstr>
      <vt:lpstr>Zakaj se postimo v  postnem času?</vt:lpstr>
      <vt:lpstr>Katera dva dneva sta  strogi post?</vt:lpstr>
      <vt:lpstr>Kako smo se dolžni postiti na dneva strogega posta?</vt:lpstr>
      <vt:lpstr>Kaj Cerkev vernikom priporoča za postni čas?</vt:lpstr>
      <vt:lpstr>Za koga je post v postnem času obvezen?</vt:lpstr>
      <vt:lpstr>Zakaj priporočamo tudi otrokom, da se postijo?</vt:lpstr>
      <vt:lpstr>Kaj bi se lahko otroci odpovedali iz ljubezni do Jezusa?</vt:lpstr>
      <vt:lpstr>Katera liturgična barva je v postnem času?</vt:lpstr>
      <vt:lpstr>Kaj slišimo vsako leto v evangeliju prve postne nedelje?</vt:lpstr>
      <vt:lpstr>Koliko nedelj ima postni čas?</vt:lpstr>
      <vt:lpstr>Kako imenujemo  4. postno nedeljo?</vt:lpstr>
      <vt:lpstr>Kako imenujemo  6. postno nedeljo?</vt:lpstr>
      <vt:lpstr>Na kaj se spomnimo na cvetno nedeljo?</vt:lpstr>
      <vt:lpstr>Na cvetno nedeljo se začne zadnji teden postnega časa.  Kako ga imenujemo?</vt:lpstr>
      <vt:lpstr>Kateri posebni dnevi so v velikem tednu?</vt:lpstr>
      <vt:lpstr>Na kaj se spomnimo  veliki četrtek?</vt:lpstr>
      <vt:lpstr>Kdo je Jezusa izdal?</vt:lpstr>
      <vt:lpstr>Kam je šel Jezus z apostoli po zadnji večerji?</vt:lpstr>
      <vt:lpstr>Kdo je obsodil Jezusa  na smrt?</vt:lpstr>
      <vt:lpstr>Na kaj mislimo na  veliki petek?</vt:lpstr>
      <vt:lpstr>Ob kateri uri je Jezus umrl?</vt:lpstr>
      <vt:lpstr>Kdo je stal pod križem pri Jezusu?</vt:lpstr>
      <vt:lpstr>Kako imenujemo soboto po velikem petku?</vt:lpstr>
      <vt:lpstr>Kdaj se začne velika noč?</vt:lpstr>
      <vt:lpstr>Kaj praznujemo na  veliko noč?</vt:lpstr>
      <vt:lpstr>Katero pesem pojemo za veliko noč, ki jo v postnem času ne pojemo?</vt:lpstr>
      <vt:lpstr>Kaj pomeni aleluja?</vt:lpstr>
      <vt:lpstr>Ali imaš že osebni sklep?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1, 2 ali 3</dc:title>
  <dc:creator>Mari on</dc:creator>
  <cp:lastModifiedBy>Mari on</cp:lastModifiedBy>
  <cp:revision>12</cp:revision>
  <dcterms:created xsi:type="dcterms:W3CDTF">2015-02-16T13:19:06Z</dcterms:created>
  <dcterms:modified xsi:type="dcterms:W3CDTF">2015-02-17T12:27:52Z</dcterms:modified>
</cp:coreProperties>
</file>