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28" r:id="rId3"/>
    <p:sldId id="293" r:id="rId4"/>
    <p:sldId id="256" r:id="rId5"/>
    <p:sldId id="257" r:id="rId6"/>
    <p:sldId id="261" r:id="rId7"/>
    <p:sldId id="296" r:id="rId8"/>
    <p:sldId id="294" r:id="rId9"/>
    <p:sldId id="322" r:id="rId10"/>
    <p:sldId id="323" r:id="rId11"/>
    <p:sldId id="325" r:id="rId12"/>
    <p:sldId id="326" r:id="rId13"/>
    <p:sldId id="327" r:id="rId14"/>
    <p:sldId id="295" r:id="rId15"/>
    <p:sldId id="260" r:id="rId16"/>
    <p:sldId id="297" r:id="rId17"/>
    <p:sldId id="259" r:id="rId18"/>
    <p:sldId id="262" r:id="rId19"/>
    <p:sldId id="298" r:id="rId20"/>
    <p:sldId id="263" r:id="rId21"/>
    <p:sldId id="267" r:id="rId22"/>
    <p:sldId id="299" r:id="rId23"/>
    <p:sldId id="264" r:id="rId24"/>
    <p:sldId id="265" r:id="rId25"/>
    <p:sldId id="300" r:id="rId26"/>
    <p:sldId id="266" r:id="rId27"/>
    <p:sldId id="301" r:id="rId28"/>
    <p:sldId id="268" r:id="rId29"/>
    <p:sldId id="302" r:id="rId30"/>
    <p:sldId id="269" r:id="rId31"/>
    <p:sldId id="270" r:id="rId32"/>
    <p:sldId id="303" r:id="rId33"/>
    <p:sldId id="305" r:id="rId34"/>
    <p:sldId id="271" r:id="rId35"/>
    <p:sldId id="324" r:id="rId36"/>
    <p:sldId id="272" r:id="rId37"/>
    <p:sldId id="306" r:id="rId38"/>
    <p:sldId id="273" r:id="rId39"/>
    <p:sldId id="307" r:id="rId40"/>
    <p:sldId id="280" r:id="rId41"/>
    <p:sldId id="286" r:id="rId42"/>
    <p:sldId id="308" r:id="rId43"/>
    <p:sldId id="285" r:id="rId44"/>
    <p:sldId id="283" r:id="rId45"/>
    <p:sldId id="309" r:id="rId46"/>
    <p:sldId id="287" r:id="rId47"/>
    <p:sldId id="281" r:id="rId48"/>
    <p:sldId id="310" r:id="rId49"/>
    <p:sldId id="282" r:id="rId50"/>
    <p:sldId id="274" r:id="rId51"/>
    <p:sldId id="311" r:id="rId52"/>
    <p:sldId id="275" r:id="rId53"/>
    <p:sldId id="276" r:id="rId54"/>
    <p:sldId id="312" r:id="rId55"/>
    <p:sldId id="277" r:id="rId56"/>
    <p:sldId id="288" r:id="rId57"/>
    <p:sldId id="313" r:id="rId58"/>
    <p:sldId id="278" r:id="rId59"/>
    <p:sldId id="314" r:id="rId60"/>
    <p:sldId id="289" r:id="rId61"/>
    <p:sldId id="315" r:id="rId62"/>
    <p:sldId id="290" r:id="rId63"/>
    <p:sldId id="316" r:id="rId64"/>
    <p:sldId id="279" r:id="rId65"/>
    <p:sldId id="317" r:id="rId66"/>
    <p:sldId id="318" r:id="rId67"/>
    <p:sldId id="319" r:id="rId68"/>
    <p:sldId id="320" r:id="rId69"/>
    <p:sldId id="321" r:id="rId70"/>
    <p:sldId id="291" r:id="rId71"/>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EB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4723" autoAdjust="0"/>
  </p:normalViewPr>
  <p:slideViewPr>
    <p:cSldViewPr>
      <p:cViewPr varScale="1">
        <p:scale>
          <a:sx n="82" d="100"/>
          <a:sy n="82" d="100"/>
        </p:scale>
        <p:origin x="-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fld id="{ED697EAC-F176-4300-A4DE-2AAAB73DD015}" type="datetimeFigureOut">
              <a:rPr lang="sl-SI" smtClean="0"/>
              <a:pPr/>
              <a:t>13.3.2014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D697EAC-F176-4300-A4DE-2AAAB73DD015}" type="datetimeFigureOut">
              <a:rPr lang="sl-SI" smtClean="0"/>
              <a:pPr/>
              <a:t>13.3.2014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D697EAC-F176-4300-A4DE-2AAAB73DD015}" type="datetimeFigureOut">
              <a:rPr lang="sl-SI" smtClean="0"/>
              <a:pPr/>
              <a:t>13.3.2014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ED697EAC-F176-4300-A4DE-2AAAB73DD015}" type="datetimeFigureOut">
              <a:rPr lang="sl-SI" smtClean="0"/>
              <a:pPr/>
              <a:t>13.3.2014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fld id="{ED697EAC-F176-4300-A4DE-2AAAB73DD015}" type="datetimeFigureOut">
              <a:rPr lang="sl-SI" smtClean="0"/>
              <a:pPr/>
              <a:t>13.3.2014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ED697EAC-F176-4300-A4DE-2AAAB73DD015}" type="datetimeFigureOut">
              <a:rPr lang="sl-SI" smtClean="0"/>
              <a:pPr/>
              <a:t>13.3.2014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ED697EAC-F176-4300-A4DE-2AAAB73DD015}" type="datetimeFigureOut">
              <a:rPr lang="sl-SI" smtClean="0"/>
              <a:pPr/>
              <a:t>13.3.2014</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fld id="{ED697EAC-F176-4300-A4DE-2AAAB73DD015}" type="datetimeFigureOut">
              <a:rPr lang="sl-SI" smtClean="0"/>
              <a:pPr/>
              <a:t>13.3.2014</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ED697EAC-F176-4300-A4DE-2AAAB73DD015}" type="datetimeFigureOut">
              <a:rPr lang="sl-SI" smtClean="0"/>
              <a:pPr/>
              <a:t>13.3.2014</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D697EAC-F176-4300-A4DE-2AAAB73DD015}" type="datetimeFigureOut">
              <a:rPr lang="sl-SI" smtClean="0"/>
              <a:pPr/>
              <a:t>13.3.2014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fld id="{ED697EAC-F176-4300-A4DE-2AAAB73DD015}" type="datetimeFigureOut">
              <a:rPr lang="sl-SI" smtClean="0"/>
              <a:pPr/>
              <a:t>13.3.2014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2DE7A2B-AA10-42AC-A0EF-01161953FAFA}" type="slidenum">
              <a:rPr lang="sl-SI" smtClean="0"/>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alpha val="86000"/>
          </a:srgbClr>
        </a:solid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697EAC-F176-4300-A4DE-2AAAB73DD015}" type="datetimeFigureOut">
              <a:rPr lang="sl-SI" smtClean="0"/>
              <a:pPr/>
              <a:t>13.3.2014</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E7A2B-AA10-42AC-A0EF-01161953FAFA}"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pervan.de/reiseberichte/u/p4377.jpg"/>
          <p:cNvPicPr>
            <a:picLocks noChangeAspect="1" noChangeArrowheads="1"/>
          </p:cNvPicPr>
          <p:nvPr/>
        </p:nvPicPr>
        <p:blipFill>
          <a:blip r:embed="rId2" cstate="print">
            <a:lum bright="-5000"/>
          </a:blip>
          <a:srcRect/>
          <a:stretch>
            <a:fillRect/>
          </a:stretch>
        </p:blipFill>
        <p:spPr bwMode="auto">
          <a:xfrm>
            <a:off x="0" y="1"/>
            <a:ext cx="9583323" cy="6858000"/>
          </a:xfrm>
          <a:prstGeom prst="rect">
            <a:avLst/>
          </a:prstGeom>
          <a:noFill/>
        </p:spPr>
      </p:pic>
      <p:sp>
        <p:nvSpPr>
          <p:cNvPr id="2" name="Naslov 1"/>
          <p:cNvSpPr>
            <a:spLocks noGrp="1"/>
          </p:cNvSpPr>
          <p:nvPr>
            <p:ph type="title"/>
          </p:nvPr>
        </p:nvSpPr>
        <p:spPr>
          <a:xfrm>
            <a:off x="467544" y="692696"/>
            <a:ext cx="8229600" cy="1143000"/>
          </a:xfrm>
          <a:solidFill>
            <a:schemeClr val="accent6">
              <a:lumMod val="20000"/>
              <a:lumOff val="80000"/>
            </a:schemeClr>
          </a:solidFill>
        </p:spPr>
        <p:txBody>
          <a:bodyPr>
            <a:noAutofit/>
          </a:bodyPr>
          <a:lstStyle/>
          <a:p>
            <a:r>
              <a:rPr lang="sl-SI" sz="7200" b="1" dirty="0" smtClean="0"/>
              <a:t>Postni čas</a:t>
            </a:r>
            <a:endParaRPr lang="sl-SI" sz="7200" b="1" dirty="0"/>
          </a:p>
        </p:txBody>
      </p:sp>
      <p:sp>
        <p:nvSpPr>
          <p:cNvPr id="3" name="Ograda vsebine 2"/>
          <p:cNvSpPr>
            <a:spLocks noGrp="1"/>
          </p:cNvSpPr>
          <p:nvPr>
            <p:ph idx="1"/>
          </p:nvPr>
        </p:nvSpPr>
        <p:spPr>
          <a:xfrm>
            <a:off x="539552" y="5013176"/>
            <a:ext cx="8229600" cy="1008112"/>
          </a:xfrm>
          <a:solidFill>
            <a:schemeClr val="accent6">
              <a:lumMod val="20000"/>
              <a:lumOff val="80000"/>
            </a:schemeClr>
          </a:solidFill>
        </p:spPr>
        <p:txBody>
          <a:bodyPr/>
          <a:lstStyle/>
          <a:p>
            <a:pPr algn="ctr">
              <a:buNone/>
            </a:pPr>
            <a:r>
              <a:rPr lang="sl-SI" dirty="0" smtClean="0"/>
              <a:t>Glejte, zdaj je milostni čas! </a:t>
            </a:r>
          </a:p>
          <a:p>
            <a:pPr algn="ctr">
              <a:buNone/>
            </a:pPr>
            <a:r>
              <a:rPr lang="sl-SI" sz="1800" dirty="0" smtClean="0"/>
              <a:t>(2 Kor 6,2)</a:t>
            </a:r>
            <a:endParaRPr lang="sl-SI"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858218"/>
          </a:xfrm>
        </p:spPr>
        <p:txBody>
          <a:bodyPr>
            <a:normAutofit/>
          </a:bodyPr>
          <a:lstStyle/>
          <a:p>
            <a:r>
              <a:rPr lang="pl-PL" dirty="0" smtClean="0"/>
              <a:t>Kako se računa datum, kdaj je</a:t>
            </a:r>
            <a:br>
              <a:rPr lang="pl-PL" dirty="0" smtClean="0"/>
            </a:br>
            <a:r>
              <a:rPr lang="sl-SI" dirty="0" smtClean="0"/>
              <a:t>velika noč?</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Zadnja nedelja v aprilu.</a:t>
            </a:r>
          </a:p>
          <a:p>
            <a:pPr marL="514350" indent="-514350">
              <a:buAutoNum type="arabicPeriod"/>
            </a:pPr>
            <a:r>
              <a:rPr lang="sl-SI" dirty="0" smtClean="0"/>
              <a:t>P</a:t>
            </a:r>
            <a:r>
              <a:rPr lang="sv-SE" dirty="0" smtClean="0"/>
              <a:t>rva nedelja po prvi pomladanski</a:t>
            </a:r>
            <a:br>
              <a:rPr lang="sv-SE" dirty="0" smtClean="0"/>
            </a:br>
            <a:r>
              <a:rPr lang="sl-SI" dirty="0" smtClean="0"/>
              <a:t>polni luni.</a:t>
            </a:r>
          </a:p>
          <a:p>
            <a:pPr marL="514350" indent="-514350">
              <a:buAutoNum type="arabicPeriod"/>
            </a:pPr>
            <a:r>
              <a:rPr lang="sl-SI" dirty="0" smtClean="0"/>
              <a:t>300 dni po božiču.</a:t>
            </a:r>
            <a:endParaRPr lang="sl-SI"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pl-PL" dirty="0" smtClean="0"/>
              <a:t>Kaj posebno molimo v postnem času?</a:t>
            </a:r>
            <a:endParaRPr lang="sl-SI" dirty="0"/>
          </a:p>
        </p:txBody>
      </p:sp>
      <p:sp>
        <p:nvSpPr>
          <p:cNvPr id="3" name="Ograda vsebine 2"/>
          <p:cNvSpPr>
            <a:spLocks noGrp="1"/>
          </p:cNvSpPr>
          <p:nvPr>
            <p:ph idx="1"/>
          </p:nvPr>
        </p:nvSpPr>
        <p:spPr>
          <a:xfrm>
            <a:off x="1043608" y="2060848"/>
            <a:ext cx="7643192" cy="4065315"/>
          </a:xfrm>
        </p:spPr>
        <p:txBody>
          <a:bodyPr/>
          <a:lstStyle/>
          <a:p>
            <a:pPr marL="514350" indent="-514350">
              <a:buAutoNum type="arabicPeriod"/>
            </a:pPr>
            <a:r>
              <a:rPr lang="sl-SI" dirty="0" smtClean="0"/>
              <a:t>Rožni venec.</a:t>
            </a:r>
          </a:p>
          <a:p>
            <a:pPr marL="514350" indent="-514350">
              <a:buAutoNum type="arabicPeriod"/>
            </a:pPr>
            <a:r>
              <a:rPr lang="sl-SI" dirty="0" smtClean="0"/>
              <a:t>Križev pot.</a:t>
            </a:r>
          </a:p>
          <a:p>
            <a:pPr marL="514350" indent="-514350">
              <a:buAutoNum type="arabicPeriod"/>
            </a:pPr>
            <a:r>
              <a:rPr lang="sl-SI" dirty="0" smtClean="0"/>
              <a:t>Veroizpoved.</a:t>
            </a:r>
            <a:endParaRPr lang="sl-SI"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Koliko postaj ima križev pot?</a:t>
            </a:r>
            <a:endParaRPr lang="sl-SI" dirty="0"/>
          </a:p>
        </p:txBody>
      </p:sp>
      <p:sp>
        <p:nvSpPr>
          <p:cNvPr id="3" name="Ograda vsebine 2"/>
          <p:cNvSpPr>
            <a:spLocks noGrp="1"/>
          </p:cNvSpPr>
          <p:nvPr>
            <p:ph idx="1"/>
          </p:nvPr>
        </p:nvSpPr>
        <p:spPr>
          <a:xfrm>
            <a:off x="1115616" y="2420888"/>
            <a:ext cx="7571184" cy="3705275"/>
          </a:xfrm>
        </p:spPr>
        <p:txBody>
          <a:bodyPr/>
          <a:lstStyle/>
          <a:p>
            <a:pPr marL="514350" indent="-514350">
              <a:buAutoNum type="arabicPeriod"/>
            </a:pPr>
            <a:r>
              <a:rPr lang="sl-SI" dirty="0" smtClean="0"/>
              <a:t>12 ali 13</a:t>
            </a:r>
          </a:p>
          <a:p>
            <a:pPr marL="514350" indent="-514350">
              <a:buAutoNum type="arabicPeriod"/>
            </a:pPr>
            <a:r>
              <a:rPr lang="sl-SI" dirty="0" smtClean="0"/>
              <a:t>14 ali 15</a:t>
            </a:r>
          </a:p>
          <a:p>
            <a:pPr marL="514350" indent="-514350">
              <a:buAutoNum type="arabicPeriod"/>
            </a:pPr>
            <a:r>
              <a:rPr lang="sl-SI" dirty="0" smtClean="0"/>
              <a:t>17 ali 18</a:t>
            </a:r>
            <a:endParaRPr lang="sl-SI"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714202"/>
          </a:xfrm>
        </p:spPr>
        <p:txBody>
          <a:bodyPr>
            <a:normAutofit/>
          </a:bodyPr>
          <a:lstStyle/>
          <a:p>
            <a:r>
              <a:rPr lang="nn-NO" dirty="0" smtClean="0"/>
              <a:t>Katera dva dneva sta za kristjane strogi post?</a:t>
            </a:r>
            <a:endParaRPr lang="sl-SI" dirty="0"/>
          </a:p>
        </p:txBody>
      </p:sp>
      <p:sp>
        <p:nvSpPr>
          <p:cNvPr id="3" name="Ograda vsebine 2"/>
          <p:cNvSpPr>
            <a:spLocks noGrp="1"/>
          </p:cNvSpPr>
          <p:nvPr>
            <p:ph idx="1"/>
          </p:nvPr>
        </p:nvSpPr>
        <p:spPr>
          <a:xfrm>
            <a:off x="457200" y="2564904"/>
            <a:ext cx="8229600" cy="3561259"/>
          </a:xfrm>
        </p:spPr>
        <p:txBody>
          <a:bodyPr/>
          <a:lstStyle/>
          <a:p>
            <a:pPr marL="514350" indent="-514350">
              <a:buAutoNum type="arabicPeriod"/>
            </a:pPr>
            <a:r>
              <a:rPr lang="sl-SI" dirty="0" smtClean="0"/>
              <a:t>Pepelnica in veliki petek.</a:t>
            </a:r>
          </a:p>
          <a:p>
            <a:pPr marL="514350" indent="-514350">
              <a:buAutoNum type="arabicPeriod"/>
            </a:pPr>
            <a:r>
              <a:rPr lang="sl-SI" dirty="0" smtClean="0"/>
              <a:t>Sreda in petek.</a:t>
            </a:r>
          </a:p>
          <a:p>
            <a:pPr marL="514350" indent="-514350">
              <a:buAutoNum type="arabicPeriod"/>
            </a:pPr>
            <a:r>
              <a:rPr lang="sl-SI" dirty="0" smtClean="0"/>
              <a:t>Pepelnica in veliki četrtek. </a:t>
            </a:r>
            <a:endParaRPr lang="sl-S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a:xfrm>
            <a:off x="467544" y="620688"/>
            <a:ext cx="8229600" cy="1656184"/>
          </a:xfrm>
        </p:spPr>
        <p:txBody>
          <a:bodyPr>
            <a:normAutofit fontScale="90000"/>
          </a:bodyPr>
          <a:lstStyle/>
          <a:p>
            <a:r>
              <a:rPr lang="pl-PL" sz="5300" dirty="0" smtClean="0"/>
              <a:t>Zakaj nam pomaga, ko postimo ali se nekaj odpovemo?</a:t>
            </a:r>
            <a:r>
              <a:rPr lang="sl-SI" sz="6000" dirty="0" smtClean="0"/>
              <a:t/>
            </a:r>
            <a:br>
              <a:rPr lang="sl-SI" sz="6000" dirty="0" smtClean="0"/>
            </a:br>
            <a:endParaRPr lang="sl-SI" dirty="0"/>
          </a:p>
        </p:txBody>
      </p:sp>
      <p:sp>
        <p:nvSpPr>
          <p:cNvPr id="3" name="Ograda vsebine 2"/>
          <p:cNvSpPr>
            <a:spLocks noGrp="1"/>
          </p:cNvSpPr>
          <p:nvPr>
            <p:ph idx="1"/>
          </p:nvPr>
        </p:nvSpPr>
        <p:spPr>
          <a:xfrm>
            <a:off x="683568" y="2492896"/>
            <a:ext cx="8280920" cy="3633267"/>
          </a:xfrm>
        </p:spPr>
        <p:txBody>
          <a:bodyPr>
            <a:normAutofit/>
          </a:bodyPr>
          <a:lstStyle/>
          <a:p>
            <a:pPr marL="742950" indent="-742950">
              <a:buAutoNum type="arabicPeriod"/>
            </a:pPr>
            <a:r>
              <a:rPr lang="sl-SI" sz="4000" dirty="0" smtClean="0"/>
              <a:t>Da postanemo močne osebnosti in dobimo odpornost za skušnjave.</a:t>
            </a:r>
          </a:p>
          <a:p>
            <a:pPr marL="742950" indent="-742950">
              <a:buAutoNum type="arabicPeriod"/>
            </a:pPr>
            <a:r>
              <a:rPr lang="sl-SI" sz="4000" dirty="0" smtClean="0"/>
              <a:t>Da hujšamo.</a:t>
            </a:r>
          </a:p>
          <a:p>
            <a:pPr marL="742950" indent="-742950">
              <a:buAutoNum type="arabicPeriod"/>
            </a:pPr>
            <a:r>
              <a:rPr lang="sl-SI" sz="4000" dirty="0" smtClean="0"/>
              <a:t>Da smo zgled za druge.</a:t>
            </a:r>
            <a:endParaRPr lang="sl-SI"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Prva postna nedelja</a:t>
            </a:r>
            <a:endParaRPr lang="sl-SI" dirty="0"/>
          </a:p>
        </p:txBody>
      </p:sp>
      <p:pic>
        <p:nvPicPr>
          <p:cNvPr id="4" name="Ograda vsebine 3" descr="Simon_Dewey_To_Be_With_God-2.jpg"/>
          <p:cNvPicPr>
            <a:picLocks noGrp="1" noChangeAspect="1"/>
          </p:cNvPicPr>
          <p:nvPr>
            <p:ph idx="1"/>
          </p:nvPr>
        </p:nvPicPr>
        <p:blipFill>
          <a:blip r:embed="rId2" cstate="print"/>
          <a:stretch>
            <a:fillRect/>
          </a:stretch>
        </p:blipFill>
        <p:spPr>
          <a:xfrm>
            <a:off x="1043608" y="1344964"/>
            <a:ext cx="7200800" cy="513922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Kaj je glavna vsebina evangelija prve postne nedelje?</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je Jezus poklical učence.</a:t>
            </a:r>
          </a:p>
          <a:p>
            <a:pPr marL="514350" indent="-514350">
              <a:buAutoNum type="arabicPeriod"/>
            </a:pPr>
            <a:r>
              <a:rPr lang="sl-SI" dirty="0" smtClean="0"/>
              <a:t>Da je Jezus ozdravil bolne.</a:t>
            </a:r>
          </a:p>
          <a:p>
            <a:pPr marL="514350" indent="-514350">
              <a:buAutoNum type="arabicPeriod"/>
            </a:pPr>
            <a:r>
              <a:rPr lang="sl-SI" dirty="0" smtClean="0"/>
              <a:t>Da je Jezus bil 40 dni v puščavi.</a:t>
            </a:r>
            <a:endParaRPr lang="sl-SI"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1000"/>
            <a:lum/>
          </a:blip>
          <a:srcRect/>
          <a:stretch>
            <a:fillRect l="-11000" r="-11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395536" y="188640"/>
            <a:ext cx="8229600" cy="1012974"/>
          </a:xfrm>
        </p:spPr>
        <p:txBody>
          <a:bodyPr/>
          <a:lstStyle/>
          <a:p>
            <a:r>
              <a:rPr lang="sl-SI" dirty="0" smtClean="0"/>
              <a:t>Iz evangelija prve postne nedelje</a:t>
            </a:r>
            <a:endParaRPr lang="sl-SI" dirty="0"/>
          </a:p>
        </p:txBody>
      </p:sp>
      <p:sp>
        <p:nvSpPr>
          <p:cNvPr id="3" name="Ograda vsebine 2"/>
          <p:cNvSpPr>
            <a:spLocks noGrp="1"/>
          </p:cNvSpPr>
          <p:nvPr>
            <p:ph idx="1"/>
          </p:nvPr>
        </p:nvSpPr>
        <p:spPr>
          <a:xfrm>
            <a:off x="251520" y="1124744"/>
            <a:ext cx="8712968" cy="5328592"/>
          </a:xfrm>
        </p:spPr>
        <p:txBody>
          <a:bodyPr>
            <a:normAutofit fontScale="25000" lnSpcReduction="20000"/>
          </a:bodyPr>
          <a:lstStyle/>
          <a:p>
            <a:pPr>
              <a:buNone/>
            </a:pPr>
            <a:r>
              <a:rPr lang="sl-SI" sz="9600" dirty="0" smtClean="0"/>
              <a:t>Lk 4,1-2 </a:t>
            </a:r>
          </a:p>
          <a:p>
            <a:pPr algn="just">
              <a:buNone/>
            </a:pPr>
            <a:r>
              <a:rPr lang="sl-SI" sz="9600" dirty="0" smtClean="0"/>
              <a:t>	Jezus se je vrnil od Jordana poln Svetega Duha in </a:t>
            </a:r>
            <a:r>
              <a:rPr lang="sl-SI" sz="9600" u="sng" dirty="0" smtClean="0"/>
              <a:t>Duh ga je vodil štirideset dni po puščavi, hudič pa ga je skušal. Tiste dni ni nič jedel, in ko so se končali, je postal lačen.</a:t>
            </a:r>
            <a:r>
              <a:rPr lang="sl-SI" sz="9600" dirty="0" smtClean="0"/>
              <a:t> 3 Hudič mu je rekel: »Če si Božji Sin, reci temu kamnu, naj postane kruh.« 4 Jezus mu je odgovoril: »Pisano je: Človek naj ne živi samo od kruha.« 5 Nato ga je hudič povedel gor, mu v hipu pokazal vsa kraljestva sveta 6 in mu rekel: »Tebi bom dal vso to oblast in njihovo slavo, kajti meni je izročena in jo dam, komur hočem. 7 Če torej mene moliš, bo vsa tvoja.« 8 Jezus mu je odgovoril: »Pisano je: Gospoda, svojega Boga, môli in njemu samemu služi!« </a:t>
            </a:r>
          </a:p>
          <a:p>
            <a:pPr algn="just">
              <a:buNone/>
            </a:pPr>
            <a:r>
              <a:rPr lang="sl-SI" sz="9600" dirty="0" smtClean="0"/>
              <a:t>	9 Potem ga je hudič odvedel v Jeruzalem, ga postavil vrh templja in mu rekel: »Če si Božji Sin, se vrzi od tukaj dol; 10 kajti pisano je: Svojim angelom bo zate zapovedoval, da te obvarujejo 11 in: Na rokah te bodo nosili, da z nogo ne zadeneš ob kamen.« 12 Jezus mu je odgovoril: »Rečeno je: Ne preizkušaj Gospoda, svojega Boga!« 13 Ko je hudič končal z vsemi skušnjavami, se je umaknil od njega do primernega časa. </a:t>
            </a:r>
          </a:p>
          <a:p>
            <a:endParaRPr lang="sl-SI"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Druga postna nedelja</a:t>
            </a:r>
            <a:endParaRPr lang="sl-SI" dirty="0"/>
          </a:p>
        </p:txBody>
      </p:sp>
      <p:pic>
        <p:nvPicPr>
          <p:cNvPr id="18434" name="Picture 2" descr="http://www.handgemalt24.de/media/images/product/popup/Die-Verklaerung-Christi-von-Carl-Heinrich-Bloch-17232.jpg"/>
          <p:cNvPicPr>
            <a:picLocks noChangeAspect="1" noChangeArrowheads="1"/>
          </p:cNvPicPr>
          <p:nvPr/>
        </p:nvPicPr>
        <p:blipFill>
          <a:blip r:embed="rId2" cstate="print"/>
          <a:srcRect/>
          <a:stretch>
            <a:fillRect/>
          </a:stretch>
        </p:blipFill>
        <p:spPr bwMode="auto">
          <a:xfrm>
            <a:off x="2411760" y="1268760"/>
            <a:ext cx="4301902" cy="535543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Kaj je glavna vsebina evangelija druge postne nedelje?</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se je Jezus postil.</a:t>
            </a:r>
          </a:p>
          <a:p>
            <a:pPr marL="514350" indent="-514350">
              <a:buAutoNum type="arabicPeriod"/>
            </a:pPr>
            <a:r>
              <a:rPr lang="sl-SI" dirty="0" smtClean="0"/>
              <a:t>Da je Jezus na gori Tabor razodel svoje veličastvo.</a:t>
            </a:r>
          </a:p>
          <a:p>
            <a:pPr marL="514350" indent="-514350">
              <a:buAutoNum type="arabicPeriod"/>
            </a:pPr>
            <a:r>
              <a:rPr lang="sl-SI" dirty="0" smtClean="0"/>
              <a:t>Da je Jezus srečal Samaritanko.</a:t>
            </a:r>
            <a:endParaRPr lang="sl-SI"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1340768"/>
            <a:ext cx="8229600" cy="3888432"/>
          </a:xfrm>
        </p:spPr>
        <p:txBody>
          <a:bodyPr>
            <a:noAutofit/>
          </a:bodyPr>
          <a:lstStyle/>
          <a:p>
            <a:r>
              <a:rPr lang="sl-SI" sz="13800" dirty="0" smtClean="0"/>
              <a:t>1, 2 ali 3?</a:t>
            </a:r>
            <a:br>
              <a:rPr lang="sl-SI" sz="13800" dirty="0" smtClean="0"/>
            </a:br>
            <a:r>
              <a:rPr lang="sl-SI" sz="3600" dirty="0" smtClean="0"/>
              <a:t>(včasih sta tudi dva pravilna odgovora!)</a:t>
            </a:r>
            <a:endParaRPr lang="sl-SI" sz="13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9552" y="0"/>
            <a:ext cx="8229600" cy="1143000"/>
          </a:xfrm>
        </p:spPr>
        <p:txBody>
          <a:bodyPr/>
          <a:lstStyle/>
          <a:p>
            <a:r>
              <a:rPr lang="sl-SI" dirty="0" smtClean="0"/>
              <a:t>Iz evangelija druge postne nedelje</a:t>
            </a:r>
            <a:endParaRPr lang="sl-SI" dirty="0"/>
          </a:p>
        </p:txBody>
      </p:sp>
      <p:sp>
        <p:nvSpPr>
          <p:cNvPr id="3" name="Ograda vsebine 2"/>
          <p:cNvSpPr>
            <a:spLocks noGrp="1"/>
          </p:cNvSpPr>
          <p:nvPr>
            <p:ph idx="1"/>
          </p:nvPr>
        </p:nvSpPr>
        <p:spPr>
          <a:xfrm>
            <a:off x="179512" y="1052736"/>
            <a:ext cx="8784976" cy="5400600"/>
          </a:xfrm>
        </p:spPr>
        <p:txBody>
          <a:bodyPr>
            <a:noAutofit/>
          </a:bodyPr>
          <a:lstStyle/>
          <a:p>
            <a:pPr algn="just">
              <a:buNone/>
            </a:pPr>
            <a:r>
              <a:rPr lang="sl-SI" sz="2200" dirty="0" smtClean="0"/>
              <a:t>Lk 9,28-36</a:t>
            </a:r>
          </a:p>
          <a:p>
            <a:pPr algn="just">
              <a:buNone/>
            </a:pPr>
            <a:r>
              <a:rPr lang="sl-SI" sz="2200" dirty="0"/>
              <a:t>	</a:t>
            </a:r>
            <a:r>
              <a:rPr lang="sl-SI" sz="2200" u="sng" dirty="0" smtClean="0"/>
              <a:t>Nekako osem dni po teh besedah je vzel s seboj Petra, Janeza in Jakoba in šel na goro molit. 29 Medtem ko je molil, se je videz njegovega obličja spremenil in njegova oblačila so belo sijala. </a:t>
            </a:r>
            <a:r>
              <a:rPr lang="sl-SI" sz="2200" dirty="0" smtClean="0"/>
              <a:t>30 In glej, dva moža sta se pogovarjala z njim; bila sta Mojzes in Elija. 31 Prikazala sta se v veličastvu in govorila o njegovem izhodu, ki ga bo dopolnil v Jeruzalemu. 32 Petra in ona dva, ki sta bila z njim, pa je premagal spanec. Ko so se zdramili, so videli njegovo veličastvo in ona dva moža, ki sta stala ob njem. 33 In ko sta odhajala od njega, je Peter rekel Jezusu: »Učenik, dobro je, da smo tukaj. Postavimo tri šotore: tebi enega, Mojzesu enega in Eliju enega.« Ni namreč vedel, kaj govori. 34 Medtem ko je to govoril, pa se je naredil oblak in jih obsenčil, in ko so šli v oblak, jih je obšla groza. 35 Iz oblaka se je zaslišal glas: »Ta je moj Sin, moj Izvoljenec,  njega poslušajte!« 36 In ko se je ta glas zaslišal, je bil Jezus sam. Oni pa so molčali in tiste dni niso nikomur povedali, kaj so videli. </a:t>
            </a:r>
            <a:endParaRPr lang="sl-SI"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Tretja postna nedelja</a:t>
            </a:r>
            <a:endParaRPr lang="sl-SI" dirty="0"/>
          </a:p>
        </p:txBody>
      </p:sp>
      <p:pic>
        <p:nvPicPr>
          <p:cNvPr id="21506" name="Picture 2" descr="http://www.pray4zion.org/images/graphics/jesusandfigtree.jpg"/>
          <p:cNvPicPr>
            <a:picLocks noChangeAspect="1" noChangeArrowheads="1"/>
          </p:cNvPicPr>
          <p:nvPr/>
        </p:nvPicPr>
        <p:blipFill>
          <a:blip r:embed="rId2" cstate="print"/>
          <a:srcRect/>
          <a:stretch>
            <a:fillRect/>
          </a:stretch>
        </p:blipFill>
        <p:spPr bwMode="auto">
          <a:xfrm>
            <a:off x="971599" y="1772816"/>
            <a:ext cx="7371619" cy="367240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Kaj je glavna vsebina evangelija tretje postne nedelje?</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je Jezus postavil sveto evharistijo.</a:t>
            </a:r>
          </a:p>
          <a:p>
            <a:pPr marL="514350" indent="-514350">
              <a:buAutoNum type="arabicPeriod"/>
            </a:pPr>
            <a:r>
              <a:rPr lang="sl-SI" dirty="0" smtClean="0"/>
              <a:t>Da je Jezus jedel iz drevesa.</a:t>
            </a:r>
          </a:p>
          <a:p>
            <a:pPr marL="514350" indent="-514350">
              <a:buAutoNum type="arabicPeriod"/>
            </a:pPr>
            <a:r>
              <a:rPr lang="sl-SI" dirty="0" smtClean="0"/>
              <a:t>Da je Jezus rekel, da se moramo spreobrniti.</a:t>
            </a:r>
            <a:endParaRPr lang="sl-SI"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 evangelija tretje postne nedelje</a:t>
            </a:r>
            <a:endParaRPr lang="sl-SI" dirty="0"/>
          </a:p>
        </p:txBody>
      </p:sp>
      <p:sp>
        <p:nvSpPr>
          <p:cNvPr id="3" name="Ograda vsebine 2"/>
          <p:cNvSpPr>
            <a:spLocks noGrp="1"/>
          </p:cNvSpPr>
          <p:nvPr>
            <p:ph idx="1"/>
          </p:nvPr>
        </p:nvSpPr>
        <p:spPr/>
        <p:txBody>
          <a:bodyPr>
            <a:normAutofit fontScale="70000" lnSpcReduction="20000"/>
          </a:bodyPr>
          <a:lstStyle/>
          <a:p>
            <a:pPr>
              <a:buNone/>
            </a:pPr>
            <a:r>
              <a:rPr lang="sl-SI" dirty="0" smtClean="0"/>
              <a:t>Lk 13,1-9</a:t>
            </a:r>
          </a:p>
          <a:p>
            <a:pPr algn="just">
              <a:buNone/>
            </a:pPr>
            <a:r>
              <a:rPr lang="sl-SI" dirty="0" smtClean="0"/>
              <a:t>	Prav v tistem času je bilo tam navzočih nekaj ljudi, ki so mu pripovedovali o Galilejcih, katerih kri je Pilat pomešal z njihovimi žrtvami. 2 Odgovoril jim je: »Mar mislite, da so bili ti Galilejci večji grešniki kakor vsi drugi Galilejci, ker so to pretrpeli? 3 Povem vam, da ne. </a:t>
            </a:r>
            <a:r>
              <a:rPr lang="sl-SI" u="sng" dirty="0" smtClean="0"/>
              <a:t>A če se ne spreobrnete, boste vsi enako pokončani. </a:t>
            </a:r>
            <a:r>
              <a:rPr lang="sl-SI" dirty="0" smtClean="0"/>
              <a:t>4 Ali pa onih osemnajst, na katere se je podrl stolp v Síloi in jih ubil, mar mislite, da so bili večji dolžniki kakor vsi drugi prebivalci Jeruzalema? 5 Povem vam, da ne. </a:t>
            </a:r>
            <a:r>
              <a:rPr lang="sl-SI" u="sng" dirty="0" smtClean="0"/>
              <a:t>A če se ne spreobrnete, boste vsi prav tako pokončani</a:t>
            </a:r>
            <a:r>
              <a:rPr lang="sl-SI" dirty="0" smtClean="0"/>
              <a:t>.« 6 In povedal je tole priliko: »Nekdo je imel v svojem vinogradu zasajeno smokvo. Prišel je iskat sad na njej, pa ga ni našel. 7 Rekel je svojemu vinogradniku: ›Glej, tri leta je že, kar hodim iskat sad na tej smokvi, pa ga ne najdem. Posekaj jo, čemú izčrpava zemljo?‹ 8 Ta pa mu je odgovoril: ›Gospod, pústi jo še letos, da jo okopljem in pognojim. 9 Morda bo naposled obrodila sad; če pa ne, jo boš posekal.‹« </a:t>
            </a:r>
          </a:p>
          <a:p>
            <a:endParaRPr lang="sl-SI"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86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Četrta postna nedelja</a:t>
            </a:r>
            <a:endParaRPr lang="sl-SI" dirty="0"/>
          </a:p>
        </p:txBody>
      </p:sp>
      <p:pic>
        <p:nvPicPr>
          <p:cNvPr id="23554" name="Picture 2" descr="http://www.christusrex.org/www2/art/images/rembrandt06.jpg"/>
          <p:cNvPicPr>
            <a:picLocks noChangeAspect="1" noChangeArrowheads="1"/>
          </p:cNvPicPr>
          <p:nvPr/>
        </p:nvPicPr>
        <p:blipFill>
          <a:blip r:embed="rId2" cstate="print"/>
          <a:srcRect/>
          <a:stretch>
            <a:fillRect/>
          </a:stretch>
        </p:blipFill>
        <p:spPr bwMode="auto">
          <a:xfrm>
            <a:off x="2555776" y="1628800"/>
            <a:ext cx="4008537" cy="493981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Kaj je glavna vsebina evangelija četrte postne nedelje?</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je Bog dober Oče.</a:t>
            </a:r>
          </a:p>
          <a:p>
            <a:pPr marL="514350" indent="-514350">
              <a:buAutoNum type="arabicPeriod"/>
            </a:pPr>
            <a:r>
              <a:rPr lang="sl-SI" dirty="0" smtClean="0"/>
              <a:t>Da se lahko vedno spet vrnimo k Očetu.</a:t>
            </a:r>
          </a:p>
          <a:p>
            <a:pPr marL="514350" indent="-514350">
              <a:buAutoNum type="arabicPeriod"/>
            </a:pPr>
            <a:r>
              <a:rPr lang="sl-SI" dirty="0" smtClean="0"/>
              <a:t>Da je Jezus bil Božji Sin.</a:t>
            </a:r>
            <a:endParaRPr lang="sl-SI"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 evangelija četrte postne nedelje</a:t>
            </a:r>
            <a:endParaRPr lang="sl-SI" dirty="0"/>
          </a:p>
        </p:txBody>
      </p:sp>
      <p:sp>
        <p:nvSpPr>
          <p:cNvPr id="3" name="Ograda vsebine 2"/>
          <p:cNvSpPr>
            <a:spLocks noGrp="1"/>
          </p:cNvSpPr>
          <p:nvPr>
            <p:ph idx="1"/>
          </p:nvPr>
        </p:nvSpPr>
        <p:spPr/>
        <p:txBody>
          <a:bodyPr>
            <a:noAutofit/>
          </a:bodyPr>
          <a:lstStyle/>
          <a:p>
            <a:pPr algn="just">
              <a:buNone/>
            </a:pPr>
            <a:r>
              <a:rPr lang="sl-SI" sz="1400" dirty="0" smtClean="0"/>
              <a:t>Lk 15,1-3;11-32 </a:t>
            </a:r>
          </a:p>
          <a:p>
            <a:pPr algn="just">
              <a:buNone/>
            </a:pPr>
            <a:r>
              <a:rPr lang="sl-SI" sz="1400" dirty="0"/>
              <a:t>	</a:t>
            </a:r>
            <a:r>
              <a:rPr lang="sl-SI" sz="1400" dirty="0" smtClean="0"/>
              <a:t>Približevali so se mu vsi cestninarji in grešniki, da bi ga poslušali. 2 Farizeji in pismouki pa so godrnjali in govorili: »Ta sprejema grešnike in jé z njimi.« 3 Tedaj jim je povedal tole priliko: 11 In rekel je: »Neki človek je imel dva sina. 12 Mlajši med njima je rekel očetu: ›Oče, daj mi delež premoženja, ki mi pripada!‹ In razdelil jima je imetje. 13 Čez nekaj dni je mlajši sin spravil vse stvari skupaj in odpotoval v daljno deželo. Tam je z razuzdanim življenjem pognal svoje premoženje. 14 Ko je vse zapravil, je v tisti deželi nastala huda lakota in začel je trpeti pomanjkanje. 15 Šel je in se pridružil nekemu meščanu tiste dežele, ki ga je poslal na svoje posestvo past svinje. 16 Želel se je nasititi z rožiči, ki so jih jedle svinje, pa mu jih nihče ni dal. 17 Šel je vase in dejal: ›Koliko najemnikov mojega očeta ima kruha v obilju, jaz pa tukaj umiram od lakote. 18</a:t>
            </a:r>
            <a:r>
              <a:rPr lang="sl-SI" sz="1400" u="sng" dirty="0" smtClean="0"/>
              <a:t> Vstal bom in šel k očetu in mu rekel: Oče, grešil sem zoper nebo in pred teboj. 19 Nisem več vreden, da bi se imenoval tvoj sin. Vzemi me za enega od svojih najemnikov.‹ 20 In vstal je ter šel k očetu. Ko je bil še daleč, ga je oče zagledal in se ga usmilil; pritekel je, ga objel in poljubil. 21 Sin mu je rekel: ›Oče, grešil sem zoper nebo in pred teboj. Nisem več vreden, da bi se imenoval tvoj sin.‹  </a:t>
            </a:r>
            <a:r>
              <a:rPr lang="sl-SI" sz="1400" dirty="0" smtClean="0"/>
              <a:t>22 Oče pa je naročil svojim služabnikom: ›Brž prinesite najboljše oblačilo in ga oblecite! Dajte mu prstan na roko in sandale na noge! 23 Pripeljite pitano tele in ga zakoljite ter jejmo in se veselimo! 24 Ta moj sin je bil namreč mrtev in je oživel; bil je izgubljen in je najden.‹ In začeli so se veseliti.  25 Njegov starejši sin pa je bil na polju. Ko se je domov grede približal hiši, je zaslišal godbo in ples. 26 Poklical je enega izmed služabnikov in ga vprašal: ›Kaj je to?‹ 27 Ta mu je rekel: ›Tvoj brat je prišel in oče je zaklal pitano tele, ker je dobil zdravega nazaj.‹ 28 Razjezil se je in ni hotel vstopiti. Njegov oče je prišel ven in ga pregovarjal. 29 On pa je očetu odgovoril: ›Glej, toliko let ti služim in nikoli nisem prestopil tvojega ukaza, pa mi nisi še nikoli dal kozliča, da bi se poveselil s svojimi prijatelji. 30 Ko pa je prišel ta tvoj sin, ki je z vlačugami uničil tvoje premoženje, si mu zaklal pitano tele.‹ 31 On pa je rekel: ›Otrok, ti si vedno pri meni in vse, kar je moje, je tvoje. 32 Poveseliti in vzradostiti pa se je bilo treba, ker je bil ta, tvoj brat, mrtev in je oživel, ker je bil izgubljen in je najden.‹« </a:t>
            </a:r>
          </a:p>
          <a:p>
            <a:pPr algn="just"/>
            <a:endParaRPr lang="sl-SI"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Zakaj rečemo da je 4. postna nedelja “nedelja veselja” – “</a:t>
            </a:r>
            <a:r>
              <a:rPr lang="sl-SI" dirty="0" err="1" smtClean="0"/>
              <a:t>Laetare</a:t>
            </a:r>
            <a:r>
              <a:rPr lang="sl-SI" dirty="0" smtClean="0"/>
              <a:t>”?</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Ker je Jezus rekel, da se veselimo.</a:t>
            </a:r>
          </a:p>
          <a:p>
            <a:pPr marL="514350" indent="-514350">
              <a:buAutoNum type="arabicPeriod"/>
            </a:pPr>
            <a:r>
              <a:rPr lang="sl-SI" dirty="0" smtClean="0"/>
              <a:t>Ker je polovica postnega časa.</a:t>
            </a:r>
          </a:p>
          <a:p>
            <a:pPr marL="514350" indent="-514350">
              <a:buAutoNum type="arabicPeriod"/>
            </a:pPr>
            <a:r>
              <a:rPr lang="sl-SI" dirty="0" smtClean="0"/>
              <a:t>Ker se sveta maša tako začne.</a:t>
            </a:r>
            <a:endParaRPr lang="sl-SI"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5. Postna nedelja</a:t>
            </a:r>
            <a:endParaRPr lang="sl-SI" dirty="0"/>
          </a:p>
        </p:txBody>
      </p:sp>
      <p:pic>
        <p:nvPicPr>
          <p:cNvPr id="26626" name="Picture 2" descr="http://clarkbunch.files.wordpress.com/2009/02/hethatiswithoutsin.jpg"/>
          <p:cNvPicPr>
            <a:picLocks noChangeAspect="1" noChangeArrowheads="1"/>
          </p:cNvPicPr>
          <p:nvPr/>
        </p:nvPicPr>
        <p:blipFill>
          <a:blip r:embed="rId2" cstate="print"/>
          <a:srcRect/>
          <a:stretch>
            <a:fillRect/>
          </a:stretch>
        </p:blipFill>
        <p:spPr bwMode="auto">
          <a:xfrm>
            <a:off x="827584" y="1700807"/>
            <a:ext cx="7272808" cy="484853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Kaj je glavna vsebina evangelija pete postne nedelje?</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je Jezus klepetal z bolno ženo.</a:t>
            </a:r>
          </a:p>
          <a:p>
            <a:pPr marL="514350" indent="-514350">
              <a:buAutoNum type="arabicPeriod"/>
            </a:pPr>
            <a:r>
              <a:rPr lang="sl-SI" dirty="0" smtClean="0"/>
              <a:t>Da je Jezus odpustil grešnici.</a:t>
            </a:r>
          </a:p>
          <a:p>
            <a:pPr marL="514350" indent="-514350">
              <a:buAutoNum type="arabicPeriod"/>
            </a:pPr>
            <a:r>
              <a:rPr lang="sl-SI" dirty="0" smtClean="0"/>
              <a:t>Da je Jezus govoril množici.</a:t>
            </a:r>
            <a:endParaRPr lang="sl-SI"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rmAutofit/>
          </a:bodyPr>
          <a:lstStyle/>
          <a:p>
            <a:r>
              <a:rPr lang="sl-SI" sz="6000" dirty="0" smtClean="0"/>
              <a:t>Kdaj se začne postni čas?</a:t>
            </a:r>
            <a:endParaRPr lang="sl-SI" dirty="0"/>
          </a:p>
        </p:txBody>
      </p:sp>
      <p:sp>
        <p:nvSpPr>
          <p:cNvPr id="3" name="Ograda vsebine 2"/>
          <p:cNvSpPr>
            <a:spLocks noGrp="1"/>
          </p:cNvSpPr>
          <p:nvPr>
            <p:ph idx="1"/>
          </p:nvPr>
        </p:nvSpPr>
        <p:spPr>
          <a:xfrm>
            <a:off x="971600" y="2276872"/>
            <a:ext cx="7715200" cy="3849291"/>
          </a:xfrm>
        </p:spPr>
        <p:txBody>
          <a:bodyPr>
            <a:normAutofit/>
          </a:bodyPr>
          <a:lstStyle/>
          <a:p>
            <a:pPr marL="742950" indent="-742950">
              <a:buAutoNum type="arabicPeriod"/>
            </a:pPr>
            <a:r>
              <a:rPr lang="sl-SI" sz="4400" dirty="0" smtClean="0"/>
              <a:t>Prvo postno nedeljo</a:t>
            </a:r>
          </a:p>
          <a:p>
            <a:pPr marL="742950" indent="-742950">
              <a:buAutoNum type="arabicPeriod"/>
            </a:pPr>
            <a:r>
              <a:rPr lang="sl-SI" sz="4400" dirty="0" smtClean="0"/>
              <a:t>Pepelnično sredo</a:t>
            </a:r>
          </a:p>
          <a:p>
            <a:pPr marL="742950" indent="-742950">
              <a:buAutoNum type="arabicPeriod"/>
            </a:pPr>
            <a:r>
              <a:rPr lang="sl-SI" sz="4400" dirty="0" smtClean="0"/>
              <a:t>Veliki petek</a:t>
            </a:r>
            <a:endParaRPr lang="sl-SI" sz="4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 evangelija pete postne nedelje</a:t>
            </a:r>
            <a:endParaRPr lang="sl-SI" dirty="0"/>
          </a:p>
        </p:txBody>
      </p:sp>
      <p:sp>
        <p:nvSpPr>
          <p:cNvPr id="3" name="Ograda vsebine 2"/>
          <p:cNvSpPr>
            <a:spLocks noGrp="1"/>
          </p:cNvSpPr>
          <p:nvPr>
            <p:ph idx="1"/>
          </p:nvPr>
        </p:nvSpPr>
        <p:spPr>
          <a:xfrm>
            <a:off x="251520" y="1412776"/>
            <a:ext cx="8640960" cy="5040560"/>
          </a:xfrm>
        </p:spPr>
        <p:txBody>
          <a:bodyPr>
            <a:noAutofit/>
          </a:bodyPr>
          <a:lstStyle/>
          <a:p>
            <a:pPr>
              <a:lnSpc>
                <a:spcPts val="2500"/>
              </a:lnSpc>
              <a:buNone/>
            </a:pPr>
            <a:r>
              <a:rPr lang="sl-SI" sz="2400" dirty="0" smtClean="0"/>
              <a:t>Jn 8,1-11</a:t>
            </a:r>
          </a:p>
          <a:p>
            <a:pPr algn="just">
              <a:lnSpc>
                <a:spcPts val="2500"/>
              </a:lnSpc>
              <a:buNone/>
            </a:pPr>
            <a:r>
              <a:rPr lang="sl-SI" sz="2400" dirty="0"/>
              <a:t>	</a:t>
            </a:r>
            <a:r>
              <a:rPr lang="sl-SI" sz="2400" dirty="0" smtClean="0"/>
              <a:t>Jezus pa je krenil proti Oljski gori. 2 Zgodaj zjutraj se je spet napotil v tempelj. Vse ljudstvo je prihajalo k njemu, on pa je sédel in jih učil. 3 Pismouki in farizeji so tedaj pripeljali ženo, ki so jo zalotili pri prešuštvovanju. Postavili so jo v sredo 4 in mu rekli: »Učitelj, tole ženo smo zasačili v prešuštvovanju. 5 Mojzes nam je v postavi ukazal take kamnati. Kaj pa ti praviš?« 6 To so govorili, ker so ga preizkušali, da bi ga mogli tožiti. Jezus se je sklonil in s prstom pisal po tleh. 7 Ko pa so ga kar naprej spraševali, se je vzravnal in jim rekel: »Kdor izmed vas je brez greha, naj prvi vrže kamen vanjo.« 8 Nato se je spet sklonil in pisal po tleh. 9 Ko so to slišali, so drug za drugim odhajali, od najstarejših dalje. In ostal je sam in žena v sredi. 10 Jezus se je vzravnal in ji rekel: »Kje so, žena? Te ni nihče obsodil?« 11 Rekla je: »Nihče, Gospod.« In Jezus ji je dejal: </a:t>
            </a:r>
            <a:r>
              <a:rPr lang="sl-SI" sz="2400" u="sng" dirty="0" smtClean="0"/>
              <a:t>»Tudi jaz te ne obsojam. Pojdi in odslej ne gréši več!«</a:t>
            </a:r>
            <a:endParaRPr lang="sl-SI" sz="2400" u="sng"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Šesta postna nedelja</a:t>
            </a:r>
            <a:endParaRPr lang="sl-SI" dirty="0"/>
          </a:p>
        </p:txBody>
      </p:sp>
      <p:pic>
        <p:nvPicPr>
          <p:cNvPr id="5" name="Slika 4" descr="ArtBook__050_050__TriumphalEntry_Sm___.jpg"/>
          <p:cNvPicPr>
            <a:picLocks noChangeAspect="1"/>
          </p:cNvPicPr>
          <p:nvPr/>
        </p:nvPicPr>
        <p:blipFill>
          <a:blip r:embed="rId2" cstate="print"/>
          <a:stretch>
            <a:fillRect/>
          </a:stretch>
        </p:blipFill>
        <p:spPr>
          <a:xfrm>
            <a:off x="1835696" y="1484784"/>
            <a:ext cx="5542186" cy="47846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Kako se imenuje 6. postna nedelja?</a:t>
            </a:r>
            <a:endParaRPr lang="sl-SI" dirty="0"/>
          </a:p>
        </p:txBody>
      </p:sp>
      <p:sp>
        <p:nvSpPr>
          <p:cNvPr id="3" name="Ograda vsebine 2"/>
          <p:cNvSpPr>
            <a:spLocks noGrp="1"/>
          </p:cNvSpPr>
          <p:nvPr>
            <p:ph idx="1"/>
          </p:nvPr>
        </p:nvSpPr>
        <p:spPr>
          <a:xfrm>
            <a:off x="1619672" y="2132856"/>
            <a:ext cx="7067128" cy="3993307"/>
          </a:xfrm>
        </p:spPr>
        <p:txBody>
          <a:bodyPr/>
          <a:lstStyle/>
          <a:p>
            <a:pPr marL="514350" indent="-514350">
              <a:buAutoNum type="arabicPeriod"/>
            </a:pPr>
            <a:r>
              <a:rPr lang="sl-SI" dirty="0" smtClean="0"/>
              <a:t>Velika nedelja</a:t>
            </a:r>
          </a:p>
          <a:p>
            <a:pPr marL="514350" indent="-514350">
              <a:buAutoNum type="arabicPeriod"/>
            </a:pPr>
            <a:r>
              <a:rPr lang="sl-SI" dirty="0" smtClean="0"/>
              <a:t>Cvetna nedelja</a:t>
            </a:r>
          </a:p>
          <a:p>
            <a:pPr marL="514350" indent="-514350">
              <a:buAutoNum type="arabicPeriod"/>
            </a:pPr>
            <a:r>
              <a:rPr lang="sl-SI" dirty="0" smtClean="0"/>
              <a:t>Zadnja nedelja</a:t>
            </a:r>
          </a:p>
          <a:p>
            <a:endParaRPr lang="sl-SI"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Kaj je glavna vsebina evangelija šeste postne nedelje?</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je Jezus prišel v Jeruzalem.</a:t>
            </a:r>
          </a:p>
          <a:p>
            <a:pPr marL="514350" indent="-514350">
              <a:buAutoNum type="arabicPeriod"/>
            </a:pPr>
            <a:r>
              <a:rPr lang="sl-SI" dirty="0" smtClean="0"/>
              <a:t>Da so Jezusa pozdravili kot kralja.</a:t>
            </a:r>
          </a:p>
          <a:p>
            <a:pPr marL="514350" indent="-514350">
              <a:buAutoNum type="arabicPeriod"/>
            </a:pPr>
            <a:r>
              <a:rPr lang="sl-SI" dirty="0" smtClean="0"/>
              <a:t>Da je Jezus oznanjal Božje kraljestvo.</a:t>
            </a:r>
            <a:endParaRPr lang="sl-SI"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 evangelija cvetne nedelje</a:t>
            </a:r>
            <a:endParaRPr lang="sl-SI" dirty="0"/>
          </a:p>
        </p:txBody>
      </p:sp>
      <p:sp>
        <p:nvSpPr>
          <p:cNvPr id="3" name="Ograda vsebine 2"/>
          <p:cNvSpPr>
            <a:spLocks noGrp="1"/>
          </p:cNvSpPr>
          <p:nvPr>
            <p:ph idx="1"/>
          </p:nvPr>
        </p:nvSpPr>
        <p:spPr>
          <a:xfrm>
            <a:off x="251520" y="1268760"/>
            <a:ext cx="8496944" cy="5184576"/>
          </a:xfrm>
        </p:spPr>
        <p:txBody>
          <a:bodyPr>
            <a:normAutofit fontScale="70000" lnSpcReduction="20000"/>
          </a:bodyPr>
          <a:lstStyle/>
          <a:p>
            <a:pPr>
              <a:buNone/>
            </a:pPr>
            <a:r>
              <a:rPr lang="sl-SI" dirty="0" smtClean="0"/>
              <a:t>Lk 19,28-40</a:t>
            </a:r>
          </a:p>
          <a:p>
            <a:pPr algn="just">
              <a:buNone/>
            </a:pPr>
            <a:r>
              <a:rPr lang="sl-SI" dirty="0"/>
              <a:t>	</a:t>
            </a:r>
            <a:r>
              <a:rPr lang="sl-SI" dirty="0" smtClean="0"/>
              <a:t>Ko je to povedal, </a:t>
            </a:r>
            <a:r>
              <a:rPr lang="sl-SI" u="sng" dirty="0" smtClean="0"/>
              <a:t>se je napotil proti Jeruzalemu</a:t>
            </a:r>
            <a:r>
              <a:rPr lang="sl-SI" dirty="0" smtClean="0"/>
              <a:t>; hodil je spredaj. 29 Ko je prišel v bližino Bétfage in Betanije h gori, ki se imenuje Oljska, je poslal dva izmed učencev 30 in jima rekel: »Pojdita v vas, ki je pred vama. Ko prideta vanjo, bosta našla privezanega oslička, na katerem še nikoli ni sedèl noben človek. Odvežita ga in odpeljita! 31 Če vaju kdo vpraša, zakaj ga odvezujeta, recita takole: ›Gospod ga potrebuje.‹« 32 Učenca, ki sta bila poslana, sta odšla in našla, kakor jima je povedal. 33 Ko sta odvezovala oslička, so jima njegovi gospodarji rekli: »Zakaj odvezujeta oslička?« 34 Rekla sta: »Gospod ga potrebuje.« 35 In odvedla sta ga k Jezusu, vrgla na oslička svoja plašča in nanj posadila Jezusa. 36 Ko je šel naprej, so razgrinjali svoje plašče na pot. 37 Ko se je že bližal pobočju Oljske gore, je začela vsa množica učencev z močnim glasom veselo hvaliti Boga za vsa mogočna dela, ki so jih videli. 38 Govorili so: </a:t>
            </a:r>
            <a:r>
              <a:rPr lang="sl-SI" u="sng" dirty="0" smtClean="0"/>
              <a:t>»Blagoslovljen kralj, ki prihaja v Gospodovem imenu! </a:t>
            </a:r>
            <a:r>
              <a:rPr lang="sl-SI" dirty="0" smtClean="0"/>
              <a:t> V nebesih mir in slava na višavah!« 39 Nekaj farizejev iz množice mu je reklo: »Učitelj, pograjaj svoje učence.« 40 In odvrnil jim je: »Povem vam, če ti umolknejo, bodo kamni vpili.« </a:t>
            </a:r>
          </a:p>
          <a:p>
            <a:endParaRPr lang="sl-SI"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Kako se imenuje teden pred veliko nočjo?</a:t>
            </a:r>
            <a:endParaRPr lang="sl-SI" dirty="0"/>
          </a:p>
        </p:txBody>
      </p:sp>
      <p:sp>
        <p:nvSpPr>
          <p:cNvPr id="3" name="Ograda vsebine 2"/>
          <p:cNvSpPr>
            <a:spLocks noGrp="1"/>
          </p:cNvSpPr>
          <p:nvPr>
            <p:ph idx="1"/>
          </p:nvPr>
        </p:nvSpPr>
        <p:spPr>
          <a:xfrm>
            <a:off x="1331640" y="2780928"/>
            <a:ext cx="7355160" cy="3345235"/>
          </a:xfrm>
        </p:spPr>
        <p:txBody>
          <a:bodyPr/>
          <a:lstStyle/>
          <a:p>
            <a:pPr marL="514350" indent="-514350">
              <a:buAutoNum type="arabicPeriod"/>
            </a:pPr>
            <a:r>
              <a:rPr lang="sl-SI" dirty="0" smtClean="0"/>
              <a:t>Velikonočni teden.</a:t>
            </a:r>
          </a:p>
          <a:p>
            <a:pPr marL="514350" indent="-514350">
              <a:buAutoNum type="arabicPeriod"/>
            </a:pPr>
            <a:r>
              <a:rPr lang="sl-SI" dirty="0" smtClean="0"/>
              <a:t>Veliki teden.</a:t>
            </a:r>
          </a:p>
          <a:p>
            <a:pPr marL="514350" indent="-514350">
              <a:buAutoNum type="arabicPeriod"/>
            </a:pPr>
            <a:r>
              <a:rPr lang="sl-SI" dirty="0" smtClean="0"/>
              <a:t>Cvetni teden.</a:t>
            </a:r>
            <a:endParaRPr lang="sl-SI"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Veliki četrtek</a:t>
            </a:r>
            <a:endParaRPr lang="sl-SI" dirty="0"/>
          </a:p>
        </p:txBody>
      </p:sp>
      <p:pic>
        <p:nvPicPr>
          <p:cNvPr id="4" name="Ograda vsebine 3" descr="ArtBook__055_055__JesusWashingTheApostlesFeet_Sm___.jpg"/>
          <p:cNvPicPr>
            <a:picLocks noGrp="1" noChangeAspect="1"/>
          </p:cNvPicPr>
          <p:nvPr>
            <p:ph idx="1"/>
          </p:nvPr>
        </p:nvPicPr>
        <p:blipFill>
          <a:blip r:embed="rId2" cstate="print"/>
          <a:stretch>
            <a:fillRect/>
          </a:stretch>
        </p:blipFill>
        <p:spPr>
          <a:xfrm>
            <a:off x="1169020" y="1600200"/>
            <a:ext cx="6805959" cy="45259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Kaj je glavna vsebina evangelija velikega četrtka?</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je Jezus postavil sveto evharistijo.</a:t>
            </a:r>
          </a:p>
          <a:p>
            <a:pPr marL="514350" indent="-514350">
              <a:buAutoNum type="arabicPeriod"/>
            </a:pPr>
            <a:r>
              <a:rPr lang="sl-SI" dirty="0" smtClean="0"/>
              <a:t>Da je Jezus učencem umival noge.</a:t>
            </a:r>
          </a:p>
          <a:p>
            <a:pPr marL="514350" indent="-514350">
              <a:buAutoNum type="arabicPeriod"/>
            </a:pPr>
            <a:r>
              <a:rPr lang="sl-SI" dirty="0" smtClean="0"/>
              <a:t>Da je Jezus molil z apostoli.</a:t>
            </a:r>
            <a:endParaRPr lang="sl-SI"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0"/>
            <a:ext cx="8229600" cy="1143000"/>
          </a:xfrm>
        </p:spPr>
        <p:txBody>
          <a:bodyPr/>
          <a:lstStyle/>
          <a:p>
            <a:r>
              <a:rPr lang="sl-SI" dirty="0" smtClean="0"/>
              <a:t>Iz evangelija velikega četrtka</a:t>
            </a:r>
            <a:endParaRPr lang="sl-SI" dirty="0"/>
          </a:p>
        </p:txBody>
      </p:sp>
      <p:sp>
        <p:nvSpPr>
          <p:cNvPr id="3" name="Ograda vsebine 2"/>
          <p:cNvSpPr>
            <a:spLocks noGrp="1"/>
          </p:cNvSpPr>
          <p:nvPr>
            <p:ph idx="1"/>
          </p:nvPr>
        </p:nvSpPr>
        <p:spPr>
          <a:xfrm>
            <a:off x="179512" y="1052736"/>
            <a:ext cx="8712968" cy="5616624"/>
          </a:xfrm>
        </p:spPr>
        <p:txBody>
          <a:bodyPr>
            <a:normAutofit fontScale="40000" lnSpcReduction="20000"/>
          </a:bodyPr>
          <a:lstStyle/>
          <a:p>
            <a:pPr algn="just">
              <a:buNone/>
            </a:pPr>
            <a:r>
              <a:rPr lang="sl-SI" sz="5000" dirty="0" smtClean="0"/>
              <a:t>Jn13,1-15</a:t>
            </a:r>
          </a:p>
          <a:p>
            <a:pPr algn="just">
              <a:buNone/>
            </a:pPr>
            <a:r>
              <a:rPr lang="sl-SI" sz="5000" dirty="0" smtClean="0"/>
              <a:t>	Pred praznikom pashe je Jezus, ker je vedel, da je prišla njegova ura, ko pojde s tega sveta k Očetu, in ker je vzljubil svoje, ki so bili na svetu, tem izkazal ljubezen do konca. 2 Med večerjo je hudič Judu Iškarijotu, Simonovemu sinu, že položil v srce namen, da Jezusa izda. 3 Ker je Jezus vedel, da mu je Oče dal vse v roke in da je prišel od Boga in odhaja k Bogu, 4 je vstal od večerje, odložil vrhnje oblačilo, vzel platno in se z njim opasal. 5</a:t>
            </a:r>
            <a:r>
              <a:rPr lang="sl-SI" sz="5000" u="sng" dirty="0" smtClean="0"/>
              <a:t> Nato je vlil vode v umivalnik in začel učencem umivati noge in jih brisati s platnom, s katerim je bil opasan. </a:t>
            </a:r>
            <a:r>
              <a:rPr lang="sl-SI" sz="5000" dirty="0" smtClean="0"/>
              <a:t>6 Prišel je k Simonu Petru. Ta mu je rekel: »Gospod, ti mi noge umivaš?« 7 Jezus je odvrnil in mu rekel: »Tega, kar jaz delam, ti zdaj še ne razumeš, a spoznal boš pozneje.« 8 Peter mu je rekel: »Ne boš mi umival nog, nikoli ne!« Jezus mu je odgovoril: »Če te ne umijem, nimaš deleža z menoj.« 9 Simon Peter mu je rekel: »Gospod, potem pa ne samo nog, ampak tudi roke in glavo.« 10 Jezus mu je dejal: »Kdor se je skopal, mu ni treba drugega, kakor da si umije noge; ves je namreč čist. Tudi vi ste čisti, vendar ne vsi.« 11 Vedel je namreč, kdo ga bo izdal, zato je rekel: »Niste vsi čisti.« 12 Ko jim je umil noge in vzel vrhnje oblačilo, je spet prisedel in jim rekel: »Razumete, kaj sem vam storil? 13 Vi me kličete ›Učitelj‹ in ›Gospod‹. In prav govorite, saj to sem. 14 Če sem torej jaz, Gospod in Učitelj, vam umil noge, ste tudi vi dolžni drug drugemu umivati noge. 15 Zgled sem vam namreč dal, da bi tudi vi delali tako, kakor sem jaz vam storil. </a:t>
            </a:r>
          </a:p>
          <a:p>
            <a:endParaRPr lang="sl-SI"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Na kaj se spomnimo še na veliki četrtek?</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je Jezus postavil sveto evharistijo.</a:t>
            </a:r>
          </a:p>
          <a:p>
            <a:pPr marL="514350" indent="-514350">
              <a:buAutoNum type="arabicPeriod"/>
            </a:pPr>
            <a:r>
              <a:rPr lang="sl-SI" dirty="0" smtClean="0"/>
              <a:t>Da je Jezus molil na Oljski gori.</a:t>
            </a:r>
          </a:p>
          <a:p>
            <a:pPr marL="514350" indent="-514350">
              <a:buAutoNum type="arabicPeriod"/>
            </a:pPr>
            <a:r>
              <a:rPr lang="sl-SI" dirty="0" smtClean="0"/>
              <a:t>Da je Jezus molil v templju.</a:t>
            </a:r>
            <a:endParaRPr lang="sl-SI"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kath-kirche-kaernten.at/thumbs/thumb___/images/uploads/ASCHENKREUZ12.jpg&amp;w=540&amp;hp=840&amp;q=85"/>
          <p:cNvPicPr>
            <a:picLocks noChangeAspect="1" noChangeArrowheads="1"/>
          </p:cNvPicPr>
          <p:nvPr/>
        </p:nvPicPr>
        <p:blipFill>
          <a:blip r:embed="rId2" cstate="print"/>
          <a:srcRect/>
          <a:stretch>
            <a:fillRect/>
          </a:stretch>
        </p:blipFill>
        <p:spPr bwMode="auto">
          <a:xfrm>
            <a:off x="1259633" y="548679"/>
            <a:ext cx="7071412" cy="580117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Veliki četrtek</a:t>
            </a:r>
            <a:endParaRPr lang="sl-SI" dirty="0"/>
          </a:p>
        </p:txBody>
      </p:sp>
      <p:pic>
        <p:nvPicPr>
          <p:cNvPr id="4" name="Slika 3" descr="www-St-Takla-org--The-Last-Supper-09.jpg"/>
          <p:cNvPicPr>
            <a:picLocks noChangeAspect="1"/>
          </p:cNvPicPr>
          <p:nvPr/>
        </p:nvPicPr>
        <p:blipFill>
          <a:blip r:embed="rId2" cstate="print"/>
          <a:stretch>
            <a:fillRect/>
          </a:stretch>
        </p:blipFill>
        <p:spPr>
          <a:xfrm>
            <a:off x="323528" y="1340768"/>
            <a:ext cx="3729608" cy="2797206"/>
          </a:xfrm>
          <a:prstGeom prst="rect">
            <a:avLst/>
          </a:prstGeom>
        </p:spPr>
      </p:pic>
      <p:pic>
        <p:nvPicPr>
          <p:cNvPr id="27650" name="Picture 2" descr="http://www.servantking.co.uk/wp-content/uploads/2011/02/jesus-in-gethsemane1.jpg"/>
          <p:cNvPicPr>
            <a:picLocks noChangeAspect="1" noChangeArrowheads="1"/>
          </p:cNvPicPr>
          <p:nvPr/>
        </p:nvPicPr>
        <p:blipFill>
          <a:blip r:embed="rId3" cstate="print"/>
          <a:srcRect/>
          <a:stretch>
            <a:fillRect/>
          </a:stretch>
        </p:blipFill>
        <p:spPr bwMode="auto">
          <a:xfrm>
            <a:off x="4276700" y="3212976"/>
            <a:ext cx="4547603" cy="307288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Veliki petek</a:t>
            </a:r>
            <a:endParaRPr lang="sl-SI" dirty="0"/>
          </a:p>
        </p:txBody>
      </p:sp>
      <p:pic>
        <p:nvPicPr>
          <p:cNvPr id="39938" name="Picture 2" descr="http://de.academic.ru/pictures/dewiki/75/Kuss_des_judas.jpg"/>
          <p:cNvPicPr>
            <a:picLocks noChangeAspect="1" noChangeArrowheads="1"/>
          </p:cNvPicPr>
          <p:nvPr/>
        </p:nvPicPr>
        <p:blipFill>
          <a:blip r:embed="rId2" cstate="print"/>
          <a:srcRect/>
          <a:stretch>
            <a:fillRect/>
          </a:stretch>
        </p:blipFill>
        <p:spPr bwMode="auto">
          <a:xfrm>
            <a:off x="2627784" y="1268760"/>
            <a:ext cx="3526929" cy="521006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Kaj je glavna vsebina evangelija velikega petka?</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je Jezus trpel in umrl.</a:t>
            </a:r>
          </a:p>
          <a:p>
            <a:pPr marL="514350" indent="-514350">
              <a:buAutoNum type="arabicPeriod"/>
            </a:pPr>
            <a:r>
              <a:rPr lang="sl-SI" dirty="0" smtClean="0"/>
              <a:t>Da je Jezus molil v templju.</a:t>
            </a:r>
          </a:p>
          <a:p>
            <a:pPr marL="514350" indent="-514350">
              <a:buAutoNum type="arabicPeriod"/>
            </a:pPr>
            <a:r>
              <a:rPr lang="sl-SI" dirty="0" smtClean="0"/>
              <a:t>Da je Jezus od mrtvih vstal.</a:t>
            </a:r>
            <a:endParaRPr lang="sl-SI"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 evangelija velikega petka</a:t>
            </a:r>
            <a:endParaRPr lang="sl-SI" dirty="0"/>
          </a:p>
        </p:txBody>
      </p:sp>
      <p:sp>
        <p:nvSpPr>
          <p:cNvPr id="3" name="Ograda vsebine 2"/>
          <p:cNvSpPr>
            <a:spLocks noGrp="1"/>
          </p:cNvSpPr>
          <p:nvPr>
            <p:ph idx="1"/>
          </p:nvPr>
        </p:nvSpPr>
        <p:spPr>
          <a:xfrm>
            <a:off x="323528" y="1628800"/>
            <a:ext cx="8435280" cy="4781128"/>
          </a:xfrm>
        </p:spPr>
        <p:txBody>
          <a:bodyPr>
            <a:normAutofit fontScale="70000" lnSpcReduction="20000"/>
          </a:bodyPr>
          <a:lstStyle/>
          <a:p>
            <a:pPr algn="just">
              <a:buNone/>
            </a:pPr>
            <a:r>
              <a:rPr lang="sl-SI" b="1" dirty="0"/>
              <a:t>Jezusa primejo</a:t>
            </a:r>
          </a:p>
          <a:p>
            <a:pPr algn="just">
              <a:buNone/>
            </a:pPr>
            <a:r>
              <a:rPr lang="sl-SI" dirty="0" smtClean="0"/>
              <a:t>	Tisti </a:t>
            </a:r>
            <a:r>
              <a:rPr lang="sl-SI" dirty="0"/>
              <a:t>čas je Jezus s svojimi učenci odšel čez potok Cédron; tam je bil vrt, v katerega so šli on </a:t>
            </a:r>
            <a:r>
              <a:rPr lang="sl-SI" dirty="0" smtClean="0"/>
              <a:t>in njegovi učenci</a:t>
            </a:r>
            <a:r>
              <a:rPr lang="sl-SI" dirty="0"/>
              <a:t>. Tudi Juda, ki ga je izdal, je vedel za ta kraj, kajti Jezus se je tam večkrat sešel </a:t>
            </a:r>
            <a:r>
              <a:rPr lang="sl-SI" dirty="0" smtClean="0"/>
              <a:t>s svojimi učenci. Juda </a:t>
            </a:r>
            <a:r>
              <a:rPr lang="sl-SI" dirty="0"/>
              <a:t>je torej vzel četo in služabnike vélikih duhovnikov in farizejev ter </a:t>
            </a:r>
            <a:r>
              <a:rPr lang="sl-SI" dirty="0" smtClean="0"/>
              <a:t>jih privedel </a:t>
            </a:r>
            <a:r>
              <a:rPr lang="sl-SI" dirty="0"/>
              <a:t>tja z </a:t>
            </a:r>
            <a:r>
              <a:rPr lang="sl-SI" dirty="0" smtClean="0"/>
              <a:t>baklami, svetilkami </a:t>
            </a:r>
            <a:r>
              <a:rPr lang="sl-SI" dirty="0"/>
              <a:t>in orožjem</a:t>
            </a:r>
            <a:r>
              <a:rPr lang="sl-SI" dirty="0" smtClean="0"/>
              <a:t>. Tedaj </a:t>
            </a:r>
            <a:r>
              <a:rPr lang="sl-SI" dirty="0"/>
              <a:t>je Jezus, ki je vedel, kaj vse bo prišlo nadenj, šel ven in jim dejal: "Koga iščete</a:t>
            </a:r>
            <a:r>
              <a:rPr lang="sl-SI" dirty="0" smtClean="0"/>
              <a:t>?“ Odgovorili </a:t>
            </a:r>
            <a:r>
              <a:rPr lang="sl-SI" dirty="0"/>
              <a:t>so mu: "Jezusa Nazaréčana." Rekel jim je: "Jaz sem." Z njimi je stal tudi </a:t>
            </a:r>
            <a:r>
              <a:rPr lang="sl-SI" dirty="0" smtClean="0"/>
              <a:t>njegov </a:t>
            </a:r>
            <a:r>
              <a:rPr lang="pl-PL" dirty="0" smtClean="0"/>
              <a:t>izdajalec </a:t>
            </a:r>
            <a:r>
              <a:rPr lang="pl-PL" dirty="0"/>
              <a:t>Juda. Ko jim je rekel 'Jaz sem,' so stopili nazaj in padli na tla</a:t>
            </a:r>
            <a:r>
              <a:rPr lang="pl-PL" dirty="0" smtClean="0"/>
              <a:t>. </a:t>
            </a:r>
            <a:r>
              <a:rPr lang="sl-SI" dirty="0" smtClean="0"/>
              <a:t>Spet </a:t>
            </a:r>
            <a:r>
              <a:rPr lang="sl-SI" dirty="0"/>
              <a:t>jih je vprašal: "Koga iščete?" Rekli so: "Jezusa Nazaréčana." Jezus je odgovoril: "Rekel </a:t>
            </a:r>
            <a:r>
              <a:rPr lang="sl-SI" dirty="0" smtClean="0"/>
              <a:t>sem vam</a:t>
            </a:r>
            <a:r>
              <a:rPr lang="sl-SI" dirty="0"/>
              <a:t>, da sem jaz. Če torej mene iščete, pustite te, naj odidejo," da bi se izpolnila beseda, ki </a:t>
            </a:r>
            <a:r>
              <a:rPr lang="sl-SI" dirty="0" smtClean="0"/>
              <a:t>jo je </a:t>
            </a:r>
            <a:r>
              <a:rPr lang="sl-SI" dirty="0"/>
              <a:t>bil povedal: 'Nikogar izmed teh, ki si mi jih dal, nisem izgúbil.' Simon Peter pa je imel meč</a:t>
            </a:r>
            <a:r>
              <a:rPr lang="sl-SI" dirty="0" smtClean="0"/>
              <a:t>. Izvlekel </a:t>
            </a:r>
            <a:r>
              <a:rPr lang="sl-SI" dirty="0"/>
              <a:t>ga je in udaril po služabniku vélikega duhovnika in mu odsekal desno uho</a:t>
            </a:r>
            <a:r>
              <a:rPr lang="sl-SI" dirty="0" smtClean="0"/>
              <a:t>; služabniku </a:t>
            </a:r>
            <a:r>
              <a:rPr lang="sl-SI" dirty="0"/>
              <a:t>pa je bilo ime Malh. Tedaj je Jezus rekel Petru: "Spravi meč v nožnico! Ali naj </a:t>
            </a:r>
            <a:r>
              <a:rPr lang="sl-SI" dirty="0" smtClean="0"/>
              <a:t>ne </a:t>
            </a:r>
            <a:r>
              <a:rPr lang="pl-PL" dirty="0" smtClean="0"/>
              <a:t>izpijem </a:t>
            </a:r>
            <a:r>
              <a:rPr lang="pl-PL" dirty="0"/>
              <a:t>keliha, ki mi ga je dal Oče?"</a:t>
            </a:r>
            <a:endParaRPr lang="sl-SI"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Veliki petek</a:t>
            </a:r>
            <a:endParaRPr lang="sl-SI" dirty="0"/>
          </a:p>
        </p:txBody>
      </p:sp>
      <p:pic>
        <p:nvPicPr>
          <p:cNvPr id="38914" name="Picture 2"/>
          <p:cNvPicPr>
            <a:picLocks noChangeAspect="1" noChangeArrowheads="1"/>
          </p:cNvPicPr>
          <p:nvPr/>
        </p:nvPicPr>
        <p:blipFill>
          <a:blip r:embed="rId2" cstate="print"/>
          <a:srcRect/>
          <a:stretch>
            <a:fillRect/>
          </a:stretch>
        </p:blipFill>
        <p:spPr bwMode="auto">
          <a:xfrm>
            <a:off x="-324544" y="1844824"/>
            <a:ext cx="9696450" cy="32194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Kdo je zatajil Jezusa?</a:t>
            </a:r>
            <a:endParaRPr lang="sl-SI" dirty="0"/>
          </a:p>
        </p:txBody>
      </p:sp>
      <p:sp>
        <p:nvSpPr>
          <p:cNvPr id="3" name="Ograda vsebine 2"/>
          <p:cNvSpPr>
            <a:spLocks noGrp="1"/>
          </p:cNvSpPr>
          <p:nvPr>
            <p:ph idx="1"/>
          </p:nvPr>
        </p:nvSpPr>
        <p:spPr>
          <a:xfrm>
            <a:off x="1475656" y="2564904"/>
            <a:ext cx="7211144" cy="3561259"/>
          </a:xfrm>
        </p:spPr>
        <p:txBody>
          <a:bodyPr/>
          <a:lstStyle/>
          <a:p>
            <a:pPr marL="514350" indent="-514350">
              <a:buAutoNum type="arabicPeriod"/>
            </a:pPr>
            <a:r>
              <a:rPr lang="sl-SI" dirty="0" smtClean="0"/>
              <a:t>sv. Janez</a:t>
            </a:r>
          </a:p>
          <a:p>
            <a:pPr marL="514350" indent="-514350">
              <a:buAutoNum type="arabicPeriod"/>
            </a:pPr>
            <a:r>
              <a:rPr lang="sl-SI" dirty="0" smtClean="0"/>
              <a:t>sv. Pavel</a:t>
            </a:r>
          </a:p>
          <a:p>
            <a:pPr marL="514350" indent="-514350">
              <a:buAutoNum type="arabicPeriod"/>
            </a:pPr>
            <a:r>
              <a:rPr lang="sl-SI" dirty="0" smtClean="0"/>
              <a:t>sv. Peter</a:t>
            </a:r>
            <a:endParaRPr lang="sl-SI"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 evangelija velikega petka</a:t>
            </a:r>
            <a:endParaRPr lang="sl-SI" dirty="0"/>
          </a:p>
        </p:txBody>
      </p:sp>
      <p:sp>
        <p:nvSpPr>
          <p:cNvPr id="3" name="Ograda vsebine 2"/>
          <p:cNvSpPr>
            <a:spLocks noGrp="1"/>
          </p:cNvSpPr>
          <p:nvPr>
            <p:ph idx="1"/>
          </p:nvPr>
        </p:nvSpPr>
        <p:spPr>
          <a:xfrm>
            <a:off x="251520" y="1628800"/>
            <a:ext cx="8686800" cy="4925144"/>
          </a:xfrm>
        </p:spPr>
        <p:txBody>
          <a:bodyPr>
            <a:normAutofit fontScale="77500" lnSpcReduction="20000"/>
          </a:bodyPr>
          <a:lstStyle/>
          <a:p>
            <a:pPr>
              <a:buNone/>
            </a:pPr>
            <a:r>
              <a:rPr lang="sl-SI" b="1" dirty="0"/>
              <a:t>Peter zataji Jezusa</a:t>
            </a:r>
          </a:p>
          <a:p>
            <a:pPr algn="just">
              <a:buNone/>
            </a:pPr>
            <a:r>
              <a:rPr lang="sl-SI" dirty="0" smtClean="0"/>
              <a:t>	Simon </a:t>
            </a:r>
            <a:r>
              <a:rPr lang="sl-SI" dirty="0"/>
              <a:t>Peter in neki drug </a:t>
            </a:r>
            <a:r>
              <a:rPr lang="sl-SI" dirty="0" smtClean="0"/>
              <a:t>učenec </a:t>
            </a:r>
            <a:r>
              <a:rPr lang="sl-SI" dirty="0"/>
              <a:t>sta šla za Jezusom. Tisti </a:t>
            </a:r>
            <a:r>
              <a:rPr lang="sl-SI" dirty="0" smtClean="0"/>
              <a:t>učenec </a:t>
            </a:r>
            <a:r>
              <a:rPr lang="sl-SI" dirty="0"/>
              <a:t>se je poznal z vélikim duhovnikom in je šel z Jezusom na </a:t>
            </a:r>
            <a:r>
              <a:rPr lang="sl-SI" dirty="0" smtClean="0"/>
              <a:t>dvorišče </a:t>
            </a:r>
            <a:r>
              <a:rPr lang="sl-SI" dirty="0"/>
              <a:t>vélikega duhovnika, Peter pa je ostal zunaj pri vratih. Óni drugi </a:t>
            </a:r>
            <a:r>
              <a:rPr lang="sl-SI" dirty="0" smtClean="0"/>
              <a:t>učenec</a:t>
            </a:r>
            <a:r>
              <a:rPr lang="sl-SI" dirty="0"/>
              <a:t>, ki se je poznal z vélikim duhovnikom, je šel ven, se pogovoril z vratarico in peljal Petra noter. Tedaj je dekla, ki je bila vratarica, rekla Petru: "Kaj nisi tudi ti izmed </a:t>
            </a:r>
            <a:r>
              <a:rPr lang="sl-SI" dirty="0" smtClean="0"/>
              <a:t>učencev </a:t>
            </a:r>
            <a:r>
              <a:rPr lang="sl-SI" dirty="0"/>
              <a:t>tega </a:t>
            </a:r>
            <a:r>
              <a:rPr lang="sl-SI" dirty="0" smtClean="0"/>
              <a:t>človeka</a:t>
            </a:r>
            <a:r>
              <a:rPr lang="sl-SI" dirty="0"/>
              <a:t>?" On je dejal: "Nisem." Služabniki in stražarji so stali tam; pripravili so žerjavico, ker je bil mraz, in se greli. Tudi Peter je stal med njimi in se grel.</a:t>
            </a:r>
          </a:p>
          <a:p>
            <a:pPr algn="just">
              <a:buNone/>
            </a:pPr>
            <a:r>
              <a:rPr lang="sl-SI" dirty="0" smtClean="0"/>
              <a:t>	Simon </a:t>
            </a:r>
            <a:r>
              <a:rPr lang="sl-SI" dirty="0"/>
              <a:t>Peter pa je stal in se grel. Rekli so mu: "Mar nisi tudi ti izmed njegovih </a:t>
            </a:r>
            <a:r>
              <a:rPr lang="sl-SI" dirty="0" smtClean="0"/>
              <a:t>učencev</a:t>
            </a:r>
            <a:r>
              <a:rPr lang="sl-SI" dirty="0"/>
              <a:t>?" Tajil je in rekel: "Nisem." Eden izmed služabnikov vélikega duhovnika, sorodnik tistega, ki mu je Peter odsekal uho, je dejal: "Ali te nisem videl z njim na vrtu?" Peter je spet zanikal; in takoj je petelin zapel.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Veliki petek</a:t>
            </a:r>
            <a:endParaRPr lang="sl-SI" dirty="0"/>
          </a:p>
        </p:txBody>
      </p:sp>
      <p:pic>
        <p:nvPicPr>
          <p:cNvPr id="4" name="Ograda vsebine 3" descr="Jesus Before Pilate.jpg"/>
          <p:cNvPicPr>
            <a:picLocks noGrp="1" noChangeAspect="1"/>
          </p:cNvPicPr>
          <p:nvPr>
            <p:ph idx="1"/>
          </p:nvPr>
        </p:nvPicPr>
        <p:blipFill>
          <a:blip r:embed="rId2" cstate="print"/>
          <a:stretch>
            <a:fillRect/>
          </a:stretch>
        </p:blipFill>
        <p:spPr>
          <a:xfrm>
            <a:off x="1633063" y="1600200"/>
            <a:ext cx="5877874" cy="452596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Zakaj je Pilat obsodil Jezusa?</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Ker je odkril, da je Jezus bil kriv.</a:t>
            </a:r>
          </a:p>
          <a:p>
            <a:pPr marL="514350" indent="-514350">
              <a:buAutoNum type="arabicPeriod"/>
            </a:pPr>
            <a:r>
              <a:rPr lang="sl-SI" dirty="0" smtClean="0"/>
              <a:t>Ker je Jezus pričeval za resnico.</a:t>
            </a:r>
          </a:p>
          <a:p>
            <a:pPr marL="514350" indent="-514350">
              <a:buAutoNum type="arabicPeriod"/>
            </a:pPr>
            <a:r>
              <a:rPr lang="sl-SI" dirty="0" smtClean="0"/>
              <a:t>Ker se je bal pred ljudstvom.</a:t>
            </a:r>
            <a:endParaRPr lang="sl-SI"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0"/>
            <a:ext cx="8229600" cy="1143000"/>
          </a:xfrm>
        </p:spPr>
        <p:txBody>
          <a:bodyPr/>
          <a:lstStyle/>
          <a:p>
            <a:r>
              <a:rPr lang="sl-SI" dirty="0" smtClean="0"/>
              <a:t>Iz evangelija velikega petka</a:t>
            </a:r>
            <a:endParaRPr lang="sl-SI" dirty="0"/>
          </a:p>
        </p:txBody>
      </p:sp>
      <p:sp>
        <p:nvSpPr>
          <p:cNvPr id="3" name="Ograda vsebine 2"/>
          <p:cNvSpPr>
            <a:spLocks noGrp="1"/>
          </p:cNvSpPr>
          <p:nvPr>
            <p:ph idx="1"/>
          </p:nvPr>
        </p:nvSpPr>
        <p:spPr>
          <a:xfrm>
            <a:off x="251520" y="1268760"/>
            <a:ext cx="8712968" cy="5589240"/>
          </a:xfrm>
        </p:spPr>
        <p:txBody>
          <a:bodyPr>
            <a:noAutofit/>
          </a:bodyPr>
          <a:lstStyle/>
          <a:p>
            <a:pPr algn="just">
              <a:buNone/>
            </a:pPr>
            <a:r>
              <a:rPr lang="sl-SI" sz="2000" b="1" dirty="0"/>
              <a:t>Jezus pred Pilatom</a:t>
            </a:r>
          </a:p>
          <a:p>
            <a:pPr algn="just">
              <a:buNone/>
            </a:pPr>
            <a:r>
              <a:rPr lang="sl-SI" sz="2000" dirty="0" smtClean="0"/>
              <a:t>	Od </a:t>
            </a:r>
            <a:r>
              <a:rPr lang="sl-SI" sz="2000" dirty="0"/>
              <a:t>Kájfa so torej Jezusa peljali v sodno hišo. Bilo je zgodaj zjutraj. Sami niso šli v sodno hišo</a:t>
            </a:r>
            <a:r>
              <a:rPr lang="sl-SI" sz="2000" dirty="0" smtClean="0"/>
              <a:t>, da </a:t>
            </a:r>
            <a:r>
              <a:rPr lang="sl-SI" sz="2000" dirty="0"/>
              <a:t>se ne bi omadeževali, ampak bi smeli jesti velikonočno jagnje. Pilat je prišel ven k njim </a:t>
            </a:r>
            <a:r>
              <a:rPr lang="sl-SI" sz="2000" dirty="0" smtClean="0"/>
              <a:t>in rekel</a:t>
            </a:r>
            <a:r>
              <a:rPr lang="sl-SI" sz="2000" dirty="0"/>
              <a:t>: "Kakšno tožbo imate zoper tega človeka?" Odgovorili so in mu rekli: "Ko ne bi </a:t>
            </a:r>
            <a:r>
              <a:rPr lang="sl-SI" sz="2000" dirty="0" smtClean="0"/>
              <a:t>bil hudodelec</a:t>
            </a:r>
            <a:r>
              <a:rPr lang="sl-SI" sz="2000" dirty="0"/>
              <a:t>, bi ti ga ne bili izročili." Tedaj jim je Pilat dejal: "Vzemite ga in ga sodíte po </a:t>
            </a:r>
            <a:r>
              <a:rPr lang="sl-SI" sz="2000" dirty="0" smtClean="0"/>
              <a:t>svoji postavi</a:t>
            </a:r>
            <a:r>
              <a:rPr lang="sl-SI" sz="2000" dirty="0"/>
              <a:t>." Judje so mu rekli: "Mi ne smemo nikogar usmrtiti." S tem se je izpolnila </a:t>
            </a:r>
            <a:r>
              <a:rPr lang="sl-SI" sz="2000" dirty="0" smtClean="0"/>
              <a:t>Jezusova beseda</a:t>
            </a:r>
            <a:r>
              <a:rPr lang="sl-SI" sz="2000" dirty="0"/>
              <a:t>, s katero je napovedal, kakšne smrti bo umrl. Tedaj je šel Pilat spet v sodno hišo</a:t>
            </a:r>
            <a:r>
              <a:rPr lang="sl-SI" sz="2000" dirty="0" smtClean="0"/>
              <a:t>, poklical </a:t>
            </a:r>
            <a:r>
              <a:rPr lang="sl-SI" sz="2000" dirty="0"/>
              <a:t>Jezusa in mu rekel: "Si ti judovski kralj?" Jezus mu je odgovóril: "Praviš to sam od </a:t>
            </a:r>
            <a:r>
              <a:rPr lang="sl-SI" sz="2000" dirty="0" smtClean="0"/>
              <a:t>sebe ali </a:t>
            </a:r>
            <a:r>
              <a:rPr lang="sl-SI" sz="2000" dirty="0"/>
              <a:t>so ti drugi povedali o meni?" Pilat je odvrnil: "Sem mar Jud? Tvoj narod in véliki </a:t>
            </a:r>
            <a:r>
              <a:rPr lang="sl-SI" sz="2000" dirty="0" smtClean="0"/>
              <a:t>duhovniki so </a:t>
            </a:r>
            <a:r>
              <a:rPr lang="sl-SI" sz="2000" dirty="0"/>
              <a:t>te izročili meni. Kaj si stóril?" Jezus je odgovóril: "Moje kraljestvo ni od tega sveta. Ko </a:t>
            </a:r>
            <a:r>
              <a:rPr lang="sl-SI" sz="2000" dirty="0" smtClean="0"/>
              <a:t>bi bilo </a:t>
            </a:r>
            <a:r>
              <a:rPr lang="sl-SI" sz="2000" dirty="0"/>
              <a:t>moje kraljestvo od tega sveta, bi se moji služabniki bojevali, da ne bi bil izročen Judom</a:t>
            </a:r>
            <a:r>
              <a:rPr lang="sl-SI" sz="2000" dirty="0" smtClean="0"/>
              <a:t>, toda </a:t>
            </a:r>
            <a:r>
              <a:rPr lang="sl-SI" sz="2000" dirty="0"/>
              <a:t>moje kraljestvo ni od tod." Pilat mu je rekel: "Torej si vendarle kralj." Jezus je odgovóril</a:t>
            </a:r>
            <a:r>
              <a:rPr lang="sl-SI" sz="2000" dirty="0" smtClean="0"/>
              <a:t>: </a:t>
            </a:r>
            <a:r>
              <a:rPr lang="pt-BR" sz="2000" dirty="0" smtClean="0"/>
              <a:t>"</a:t>
            </a:r>
            <a:r>
              <a:rPr lang="pt-BR" sz="2000" dirty="0"/>
              <a:t>Ti praviš, da sem kralj. Jaz sem se rodil in sem prišel na svet zato, da pričujem za resnico</a:t>
            </a:r>
            <a:r>
              <a:rPr lang="pt-BR" sz="2000" dirty="0" smtClean="0"/>
              <a:t>.</a:t>
            </a:r>
            <a:r>
              <a:rPr lang="sl-SI" sz="2000" dirty="0" smtClean="0"/>
              <a:t> Kdor </a:t>
            </a:r>
            <a:r>
              <a:rPr lang="sl-SI" sz="2000" dirty="0"/>
              <a:t>je iz resnice, posluša moj glas." Pilat mu je rekel: "Kaj je resnica?"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Kaj reče duhovnik, </a:t>
            </a:r>
            <a:br>
              <a:rPr lang="sl-SI" dirty="0" smtClean="0"/>
            </a:br>
            <a:r>
              <a:rPr lang="sl-SI" dirty="0" smtClean="0"/>
              <a:t>ko nas pokriža s pepelom?</a:t>
            </a:r>
            <a:endParaRPr lang="sl-SI" dirty="0"/>
          </a:p>
        </p:txBody>
      </p:sp>
      <p:sp>
        <p:nvSpPr>
          <p:cNvPr id="3" name="Ograda vsebine 2"/>
          <p:cNvSpPr>
            <a:spLocks noGrp="1"/>
          </p:cNvSpPr>
          <p:nvPr>
            <p:ph idx="1"/>
          </p:nvPr>
        </p:nvSpPr>
        <p:spPr>
          <a:xfrm>
            <a:off x="457200" y="2420888"/>
            <a:ext cx="8229600" cy="3705275"/>
          </a:xfrm>
        </p:spPr>
        <p:txBody>
          <a:bodyPr/>
          <a:lstStyle/>
          <a:p>
            <a:pPr marL="514350" indent="-514350">
              <a:buAutoNum type="arabicPeriod"/>
            </a:pPr>
            <a:r>
              <a:rPr lang="it-IT" dirty="0" smtClean="0"/>
              <a:t>Spominjaj se, da si prah</a:t>
            </a:r>
            <a:r>
              <a:rPr lang="sl-SI" dirty="0" smtClean="0"/>
              <a:t> </a:t>
            </a:r>
            <a:r>
              <a:rPr lang="it-IT" dirty="0" smtClean="0"/>
              <a:t>in da v prah se povrneš.</a:t>
            </a:r>
            <a:endParaRPr lang="sl-SI" dirty="0" smtClean="0"/>
          </a:p>
          <a:p>
            <a:pPr marL="514350" lvl="0" indent="-514350">
              <a:buFont typeface="Arial" pitchFamily="34" charset="0"/>
              <a:buAutoNum type="arabicPeriod"/>
            </a:pPr>
            <a:r>
              <a:rPr lang="sl-SI" dirty="0" smtClean="0"/>
              <a:t>Spreobrni se in veruj evangeliju!</a:t>
            </a:r>
          </a:p>
          <a:p>
            <a:pPr marL="514350" indent="-514350">
              <a:buAutoNum type="arabicPeriod"/>
            </a:pPr>
            <a:r>
              <a:rPr lang="sl-SI" dirty="0" smtClean="0"/>
              <a:t>V imenu Očeta in Sina in Svetega Duha.</a:t>
            </a:r>
          </a:p>
          <a:p>
            <a:pPr marL="514350" indent="-514350">
              <a:buAutoNum type="arabicPeriod"/>
            </a:pPr>
            <a:endParaRPr lang="sl-SI" dirty="0" smtClean="0"/>
          </a:p>
          <a:p>
            <a:pPr marL="514350" indent="-514350">
              <a:buAutoNum type="arabicPeriod"/>
            </a:pPr>
            <a:endParaRPr lang="sl-SI"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Veliki petek</a:t>
            </a:r>
            <a:endParaRPr lang="sl-SI" dirty="0"/>
          </a:p>
        </p:txBody>
      </p:sp>
      <p:pic>
        <p:nvPicPr>
          <p:cNvPr id="4" name="Ograda vsebine 3" descr="ArtBook__057_057__TheCrucifixion_Sm___.jpg"/>
          <p:cNvPicPr>
            <a:picLocks noGrp="1" noChangeAspect="1"/>
          </p:cNvPicPr>
          <p:nvPr>
            <p:ph idx="1"/>
          </p:nvPr>
        </p:nvPicPr>
        <p:blipFill>
          <a:blip r:embed="rId2" cstate="print"/>
          <a:stretch>
            <a:fillRect/>
          </a:stretch>
        </p:blipFill>
        <p:spPr>
          <a:xfrm>
            <a:off x="2011059" y="1600200"/>
            <a:ext cx="5729293" cy="5062704"/>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Kdo je bil pri Jezusu pod križem?</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Jakob in Marija</a:t>
            </a:r>
          </a:p>
          <a:p>
            <a:pPr marL="514350" indent="-514350">
              <a:buAutoNum type="arabicPeriod"/>
            </a:pPr>
            <a:r>
              <a:rPr lang="sl-SI" dirty="0" smtClean="0"/>
              <a:t>Marija in Janez</a:t>
            </a:r>
          </a:p>
          <a:p>
            <a:pPr marL="514350" indent="-514350">
              <a:buAutoNum type="arabicPeriod"/>
            </a:pPr>
            <a:r>
              <a:rPr lang="sl-SI" dirty="0" smtClean="0"/>
              <a:t>Marija in Peter</a:t>
            </a:r>
            <a:endParaRPr lang="sl-SI"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Iz evangelija velikega petka</a:t>
            </a:r>
            <a:endParaRPr lang="sl-SI" dirty="0"/>
          </a:p>
        </p:txBody>
      </p:sp>
      <p:sp>
        <p:nvSpPr>
          <p:cNvPr id="3" name="Ograda vsebine 2"/>
          <p:cNvSpPr>
            <a:spLocks noGrp="1"/>
          </p:cNvSpPr>
          <p:nvPr>
            <p:ph idx="1"/>
          </p:nvPr>
        </p:nvSpPr>
        <p:spPr>
          <a:xfrm>
            <a:off x="0" y="1600200"/>
            <a:ext cx="8686800" cy="5069160"/>
          </a:xfrm>
        </p:spPr>
        <p:txBody>
          <a:bodyPr>
            <a:normAutofit fontScale="77500" lnSpcReduction="20000"/>
          </a:bodyPr>
          <a:lstStyle/>
          <a:p>
            <a:pPr algn="just">
              <a:buNone/>
            </a:pPr>
            <a:r>
              <a:rPr lang="sl-SI" dirty="0" smtClean="0"/>
              <a:t>	Ko </a:t>
            </a:r>
            <a:r>
              <a:rPr lang="sl-SI" dirty="0"/>
              <a:t>so vojaki križali Jezusa, so mu vzeli oblačila – razdelili so jih na štiri dele, za vsakega vojaka po en del – in suknjo. Suknja pa je bila brez šiva, od vrha scela stkana. Med seboj so se dogovorili: "Nikar je ne parajmo, ampak žrebajmo zanjo, čigava bo," da se je tako izpolnilo Pismo, ki pravi: 'Razdelili so si moja oblačila in za mojo suknjo so žrebali.' In vojaki so to storili. Poleg Jezusovega križa pa so stale njegova mati in sestra njegove matere, Marija Klopájeva in Marija Magdalena. </a:t>
            </a:r>
            <a:r>
              <a:rPr lang="sl-SI" u="sng" dirty="0"/>
              <a:t>Ko je Jezus videl svojo mater in zraven stoječega učenca, katerega je ljubil,</a:t>
            </a:r>
            <a:r>
              <a:rPr lang="sl-SI" dirty="0"/>
              <a:t> je rekel materi: "Žena, glej, tvoj sin!" Potem je rekel učencu: "Glej, tvoja mati!" In od tiste ure jo je učenec vzel k sebi. Ker je Jezus vedel, da je že vse izpolnjeno, in da bi se izpolnilo Pismo, je rekel: "Žejen sem." Tam je stala posoda, polna kisa. V kis namočeno gobo so nataknili na hizóp in mu jo podali k ustnicam. Ko je Jezus vzel kisa, je rekel: "Izpolnjeno je." In nagnil je glavo in izdihnil</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Velika sobota</a:t>
            </a:r>
            <a:endParaRPr lang="sl-SI" dirty="0"/>
          </a:p>
        </p:txBody>
      </p:sp>
      <p:pic>
        <p:nvPicPr>
          <p:cNvPr id="31746" name="Picture 2" descr="http://1.bp.blogspot.com/_ScTvOd9xFgc/S7VwkzImLFI/AAAAAAAAAAs/8SziomR3p28/s1600/14.jpg"/>
          <p:cNvPicPr>
            <a:picLocks noChangeAspect="1" noChangeArrowheads="1"/>
          </p:cNvPicPr>
          <p:nvPr/>
        </p:nvPicPr>
        <p:blipFill>
          <a:blip r:embed="rId2" cstate="print"/>
          <a:srcRect/>
          <a:stretch>
            <a:fillRect/>
          </a:stretch>
        </p:blipFill>
        <p:spPr bwMode="auto">
          <a:xfrm>
            <a:off x="1691680" y="1412776"/>
            <a:ext cx="5977905" cy="520344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Na kaj se spomnimo na veliko soboto?</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je Jezus bil v grobu.</a:t>
            </a:r>
          </a:p>
          <a:p>
            <a:pPr marL="514350" indent="-514350">
              <a:buAutoNum type="arabicPeriod"/>
            </a:pPr>
            <a:r>
              <a:rPr lang="sl-SI" dirty="0" smtClean="0"/>
              <a:t>Da je Marija skrbela za njegove rane.</a:t>
            </a:r>
          </a:p>
          <a:p>
            <a:pPr marL="514350" indent="-514350">
              <a:buAutoNum type="arabicPeriod"/>
            </a:pPr>
            <a:r>
              <a:rPr lang="sl-SI" dirty="0" smtClean="0"/>
              <a:t>Da je Jezus vstal od mrtvih.</a:t>
            </a:r>
            <a:endParaRPr lang="sl-SI"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Velika sobota</a:t>
            </a:r>
            <a:endParaRPr lang="sl-SI" dirty="0"/>
          </a:p>
        </p:txBody>
      </p:sp>
      <p:sp>
        <p:nvSpPr>
          <p:cNvPr id="3" name="Ograda vsebine 2"/>
          <p:cNvSpPr>
            <a:spLocks noGrp="1"/>
          </p:cNvSpPr>
          <p:nvPr>
            <p:ph idx="1"/>
          </p:nvPr>
        </p:nvSpPr>
        <p:spPr/>
        <p:txBody>
          <a:bodyPr/>
          <a:lstStyle/>
          <a:p>
            <a:r>
              <a:rPr lang="sl-SI" dirty="0"/>
              <a:t>Vzela sta torej Jezusovo telo in ga z dišavami vred povila s povôji, </a:t>
            </a:r>
            <a:r>
              <a:rPr lang="sl-SI" dirty="0" smtClean="0"/>
              <a:t>kakor imajo </a:t>
            </a:r>
            <a:r>
              <a:rPr lang="sl-SI" dirty="0"/>
              <a:t>Judje navado pokopavati. Na kraju, kjer je bil Jezus križan, pa je bil vrt in na vrtu </a:t>
            </a:r>
            <a:r>
              <a:rPr lang="sl-SI" dirty="0" smtClean="0"/>
              <a:t>nov </a:t>
            </a:r>
            <a:r>
              <a:rPr lang="da-DK" dirty="0" smtClean="0"/>
              <a:t>grob</a:t>
            </a:r>
            <a:r>
              <a:rPr lang="da-DK" dirty="0"/>
              <a:t>, v katerega še nihče ni bil položèn. Ker je bil grob blizu, sta zaradi judovskega </a:t>
            </a:r>
            <a:r>
              <a:rPr lang="da-DK" dirty="0" smtClean="0"/>
              <a:t>dneva</a:t>
            </a:r>
            <a:r>
              <a:rPr lang="sl-SI" dirty="0" smtClean="0"/>
              <a:t> pripravljanja </a:t>
            </a:r>
            <a:r>
              <a:rPr lang="sl-SI" dirty="0"/>
              <a:t>Jezusa položila tja.</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C000">
            <a:alpha val="71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Velika noč</a:t>
            </a:r>
            <a:endParaRPr lang="sl-SI" dirty="0"/>
          </a:p>
        </p:txBody>
      </p:sp>
      <p:pic>
        <p:nvPicPr>
          <p:cNvPr id="46082" name="Picture 2" descr="http://petecabrerajr.com/wp-content/uploads/2011/08/empty-tomb.jpg"/>
          <p:cNvPicPr>
            <a:picLocks noChangeAspect="1" noChangeArrowheads="1"/>
          </p:cNvPicPr>
          <p:nvPr/>
        </p:nvPicPr>
        <p:blipFill>
          <a:blip r:embed="rId2" cstate="print"/>
          <a:srcRect/>
          <a:stretch>
            <a:fillRect/>
          </a:stretch>
        </p:blipFill>
        <p:spPr bwMode="auto">
          <a:xfrm>
            <a:off x="179512" y="1772816"/>
            <a:ext cx="8814445" cy="473743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Zakaj praznujemo Veliko noč?</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Ker je konec postnega časa.</a:t>
            </a:r>
          </a:p>
          <a:p>
            <a:pPr marL="514350" indent="-514350">
              <a:buAutoNum type="arabicPeriod"/>
            </a:pPr>
            <a:r>
              <a:rPr lang="sl-SI" dirty="0" smtClean="0"/>
              <a:t>Ker je Jezus od mrtvih vstal.</a:t>
            </a:r>
          </a:p>
          <a:p>
            <a:pPr marL="514350" indent="-514350">
              <a:buAutoNum type="arabicPeriod"/>
            </a:pPr>
            <a:r>
              <a:rPr lang="sl-SI" dirty="0" smtClean="0"/>
              <a:t>Ker je Jezus šel v nebesa.</a:t>
            </a:r>
            <a:endParaRPr lang="sl-SI"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C000">
            <a:alpha val="69000"/>
          </a:srgbClr>
        </a:solidFill>
        <a:effectLst/>
      </p:bgPr>
    </p:bg>
    <p:spTree>
      <p:nvGrpSpPr>
        <p:cNvPr id="1" name=""/>
        <p:cNvGrpSpPr/>
        <p:nvPr/>
      </p:nvGrpSpPr>
      <p:grpSpPr>
        <a:xfrm>
          <a:off x="0" y="0"/>
          <a:ext cx="0" cy="0"/>
          <a:chOff x="0" y="0"/>
          <a:chExt cx="0" cy="0"/>
        </a:xfrm>
      </p:grpSpPr>
      <p:pic>
        <p:nvPicPr>
          <p:cNvPr id="4" name="Ograda vsebine 3" descr="ArtBook__059_059__MaryAndTheResurrectedJesusChrist_Sm___.jpg"/>
          <p:cNvPicPr>
            <a:picLocks noGrp="1" noChangeAspect="1"/>
          </p:cNvPicPr>
          <p:nvPr>
            <p:ph idx="1"/>
          </p:nvPr>
        </p:nvPicPr>
        <p:blipFill>
          <a:blip r:embed="rId2" cstate="print"/>
          <a:stretch>
            <a:fillRect/>
          </a:stretch>
        </p:blipFill>
        <p:spPr>
          <a:xfrm>
            <a:off x="1475656" y="-243408"/>
            <a:ext cx="5628145" cy="7438078"/>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Kdo je prvič srečal vstalega Jezusa?</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Peter in Pavel</a:t>
            </a:r>
          </a:p>
          <a:p>
            <a:pPr marL="514350" indent="-514350">
              <a:buAutoNum type="arabicPeriod"/>
            </a:pPr>
            <a:r>
              <a:rPr lang="sl-SI" dirty="0" smtClean="0"/>
              <a:t>Marija, Jezusova mati</a:t>
            </a:r>
          </a:p>
          <a:p>
            <a:pPr marL="514350" indent="-514350">
              <a:buAutoNum type="arabicPeriod"/>
            </a:pPr>
            <a:r>
              <a:rPr lang="sl-SI" dirty="0" smtClean="0"/>
              <a:t>Marija Magdalena</a:t>
            </a:r>
            <a:endParaRPr lang="sl-SI"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800" dirty="0" smtClean="0"/>
              <a:t>Koliko časa traja postni čas?</a:t>
            </a:r>
            <a:endParaRPr lang="sl-SI" sz="4800" dirty="0"/>
          </a:p>
        </p:txBody>
      </p:sp>
      <p:sp>
        <p:nvSpPr>
          <p:cNvPr id="3" name="Ograda vsebine 2"/>
          <p:cNvSpPr>
            <a:spLocks noGrp="1"/>
          </p:cNvSpPr>
          <p:nvPr>
            <p:ph idx="1"/>
          </p:nvPr>
        </p:nvSpPr>
        <p:spPr>
          <a:xfrm>
            <a:off x="1547664" y="2348880"/>
            <a:ext cx="7139136" cy="3777283"/>
          </a:xfrm>
        </p:spPr>
        <p:txBody>
          <a:bodyPr>
            <a:normAutofit/>
          </a:bodyPr>
          <a:lstStyle/>
          <a:p>
            <a:pPr marL="514350" indent="-514350">
              <a:buAutoNum type="arabicPeriod"/>
            </a:pPr>
            <a:r>
              <a:rPr lang="sl-SI" sz="4400" dirty="0" smtClean="0"/>
              <a:t>30 dni</a:t>
            </a:r>
          </a:p>
          <a:p>
            <a:pPr marL="514350" indent="-514350">
              <a:buAutoNum type="arabicPeriod"/>
            </a:pPr>
            <a:r>
              <a:rPr lang="sl-SI" sz="4400" dirty="0" smtClean="0"/>
              <a:t>40 dni</a:t>
            </a:r>
          </a:p>
          <a:p>
            <a:pPr marL="514350" indent="-514350">
              <a:buAutoNum type="arabicPeriod"/>
            </a:pPr>
            <a:r>
              <a:rPr lang="sl-SI" sz="4400" dirty="0" smtClean="0"/>
              <a:t>50 dni</a:t>
            </a:r>
            <a:endParaRPr lang="sl-SI" sz="44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sinschief.files.wordpress.com/2012/06/peter-and-john.jpg?w=580"/>
          <p:cNvPicPr>
            <a:picLocks noChangeAspect="1" noChangeArrowheads="1"/>
          </p:cNvPicPr>
          <p:nvPr/>
        </p:nvPicPr>
        <p:blipFill>
          <a:blip r:embed="rId2" cstate="print"/>
          <a:srcRect/>
          <a:stretch>
            <a:fillRect/>
          </a:stretch>
        </p:blipFill>
        <p:spPr bwMode="auto">
          <a:xfrm>
            <a:off x="0" y="-99392"/>
            <a:ext cx="9450288" cy="708771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Katera dva učenca sta potem prišla do praznega groba?</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Peter in Pavel.</a:t>
            </a:r>
          </a:p>
          <a:p>
            <a:pPr marL="514350" indent="-514350">
              <a:buAutoNum type="arabicPeriod"/>
            </a:pPr>
            <a:r>
              <a:rPr lang="sl-SI" dirty="0" smtClean="0"/>
              <a:t>Janez in Jakob.</a:t>
            </a:r>
          </a:p>
          <a:p>
            <a:pPr marL="514350" indent="-514350">
              <a:buAutoNum type="arabicPeriod"/>
            </a:pPr>
            <a:r>
              <a:rPr lang="sl-SI" dirty="0" smtClean="0"/>
              <a:t>Peter in Janez.</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upload.wikimedia.org/wikipedia/commons/c/c4/Z%C3%BCnd_Gang_nach_Emmaus_1877.jpg"/>
          <p:cNvPicPr>
            <a:picLocks noChangeAspect="1" noChangeArrowheads="1"/>
          </p:cNvPicPr>
          <p:nvPr/>
        </p:nvPicPr>
        <p:blipFill>
          <a:blip r:embed="rId2" cstate="print"/>
          <a:srcRect/>
          <a:stretch>
            <a:fillRect/>
          </a:stretch>
        </p:blipFill>
        <p:spPr bwMode="auto">
          <a:xfrm>
            <a:off x="0" y="0"/>
            <a:ext cx="9291481" cy="6858000"/>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Kam sta šla učenca, ko sta na poti srečala vstalega Jezusa?</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V </a:t>
            </a:r>
            <a:r>
              <a:rPr lang="sl-SI" dirty="0" err="1" smtClean="0"/>
              <a:t>Emavs</a:t>
            </a:r>
            <a:r>
              <a:rPr lang="sl-SI" dirty="0" smtClean="0"/>
              <a:t>.</a:t>
            </a:r>
          </a:p>
          <a:p>
            <a:pPr marL="514350" indent="-514350">
              <a:buAutoNum type="arabicPeriod"/>
            </a:pPr>
            <a:r>
              <a:rPr lang="sl-SI" dirty="0" smtClean="0"/>
              <a:t>V Jeruzalem.</a:t>
            </a:r>
          </a:p>
          <a:p>
            <a:pPr marL="514350" indent="-514350">
              <a:buAutoNum type="arabicPeriod"/>
            </a:pPr>
            <a:r>
              <a:rPr lang="sl-SI" dirty="0" smtClean="0"/>
              <a:t>V Jeriho.</a:t>
            </a:r>
            <a:endParaRPr lang="sl-SI"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bestdex.com/wp-content/uploads/2013/01/Jesus-resurrection-jesus-christ-pictures-pictures-of-jesus-680x493.jpg"/>
          <p:cNvPicPr>
            <a:picLocks noChangeAspect="1" noChangeArrowheads="1"/>
          </p:cNvPicPr>
          <p:nvPr/>
        </p:nvPicPr>
        <p:blipFill>
          <a:blip r:embed="rId2" cstate="print"/>
          <a:srcRect/>
          <a:stretch>
            <a:fillRect/>
          </a:stretch>
        </p:blipFill>
        <p:spPr bwMode="auto">
          <a:xfrm>
            <a:off x="0" y="0"/>
            <a:ext cx="9320028" cy="6858000"/>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Kdo od apostolov ni bil zraven, ko se jim Jezus prvič pokazal?</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Peter</a:t>
            </a:r>
          </a:p>
          <a:p>
            <a:pPr marL="514350" indent="-514350">
              <a:buAutoNum type="arabicPeriod"/>
            </a:pPr>
            <a:r>
              <a:rPr lang="sl-SI" dirty="0" smtClean="0"/>
              <a:t>Tomaž</a:t>
            </a:r>
          </a:p>
          <a:p>
            <a:pPr marL="514350" indent="-514350">
              <a:buAutoNum type="arabicPeriod"/>
            </a:pPr>
            <a:r>
              <a:rPr lang="sl-SI" dirty="0" smtClean="0"/>
              <a:t>Jernej</a:t>
            </a:r>
            <a:endParaRPr lang="sl-SI"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Ali je Tomaž apostolom verjel, ko so povedali, da so videli vstalega Jezusa?</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Da, je takoj veroval.</a:t>
            </a:r>
          </a:p>
          <a:p>
            <a:pPr marL="514350" indent="-514350">
              <a:buAutoNum type="arabicPeriod"/>
            </a:pPr>
            <a:r>
              <a:rPr lang="sl-SI" dirty="0" smtClean="0"/>
              <a:t>Ne, je rekel, da lažejo.</a:t>
            </a:r>
          </a:p>
          <a:p>
            <a:pPr marL="514350" indent="-514350">
              <a:buAutoNum type="arabicPeriod"/>
            </a:pPr>
            <a:r>
              <a:rPr lang="sl-SI" dirty="0" smtClean="0"/>
              <a:t>Ne, je hotel sam videti Jezusa.</a:t>
            </a:r>
            <a:endParaRPr lang="sl-SI"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Kaj mu je Jezus odgovoril?</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Blagor tistim, ki niso videli in so verovali.</a:t>
            </a:r>
          </a:p>
          <a:p>
            <a:pPr marL="514350" indent="-514350">
              <a:buAutoNum type="arabicPeriod"/>
            </a:pPr>
            <a:r>
              <a:rPr lang="sl-SI" dirty="0" smtClean="0"/>
              <a:t>Prav imaš, da jim nisi veroval. Zdaj me sam vidiš.</a:t>
            </a:r>
          </a:p>
          <a:p>
            <a:pPr marL="514350" indent="-514350">
              <a:buAutoNum type="arabicPeriod"/>
            </a:pPr>
            <a:r>
              <a:rPr lang="sl-SI" dirty="0" smtClean="0"/>
              <a:t>Naslednji krat naj takoj veruješ!</a:t>
            </a:r>
            <a:endParaRPr lang="sl-SI"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Kateri klic ne uporabimo v postnem času, a šele spet na Veliko noč?</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Amen.</a:t>
            </a:r>
          </a:p>
          <a:p>
            <a:pPr marL="514350" indent="-514350">
              <a:buAutoNum type="arabicPeriod"/>
            </a:pPr>
            <a:r>
              <a:rPr lang="sl-SI" dirty="0" smtClean="0"/>
              <a:t>Aleluja.</a:t>
            </a:r>
          </a:p>
          <a:p>
            <a:pPr marL="514350" indent="-514350">
              <a:buAutoNum type="arabicPeriod"/>
            </a:pPr>
            <a:r>
              <a:rPr lang="sl-SI" dirty="0" err="1" smtClean="0"/>
              <a:t>Hozana</a:t>
            </a:r>
            <a:r>
              <a:rPr lang="sl-SI" dirty="0" smtClean="0"/>
              <a:t>.</a:t>
            </a:r>
            <a:endParaRPr lang="sl-SI"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Kaj pomeni Aleluja?</a:t>
            </a:r>
            <a:endParaRPr lang="sl-SI" dirty="0"/>
          </a:p>
        </p:txBody>
      </p:sp>
      <p:sp>
        <p:nvSpPr>
          <p:cNvPr id="3" name="Ograda vsebine 2"/>
          <p:cNvSpPr>
            <a:spLocks noGrp="1"/>
          </p:cNvSpPr>
          <p:nvPr>
            <p:ph idx="1"/>
          </p:nvPr>
        </p:nvSpPr>
        <p:spPr>
          <a:xfrm>
            <a:off x="971600" y="2564904"/>
            <a:ext cx="7715200" cy="3561259"/>
          </a:xfrm>
        </p:spPr>
        <p:txBody>
          <a:bodyPr/>
          <a:lstStyle/>
          <a:p>
            <a:pPr marL="514350" indent="-514350">
              <a:buAutoNum type="arabicPeriod"/>
            </a:pPr>
            <a:r>
              <a:rPr lang="sl-SI" dirty="0" smtClean="0"/>
              <a:t>Tako je!</a:t>
            </a:r>
          </a:p>
          <a:p>
            <a:pPr marL="514350" indent="-514350">
              <a:buAutoNum type="arabicPeriod"/>
            </a:pPr>
            <a:r>
              <a:rPr lang="sl-SI" dirty="0" smtClean="0"/>
              <a:t>Slavi Boga!</a:t>
            </a:r>
          </a:p>
          <a:p>
            <a:pPr marL="514350" indent="-514350">
              <a:buAutoNum type="arabicPeriod"/>
            </a:pPr>
            <a:r>
              <a:rPr lang="sl-SI" dirty="0" smtClean="0"/>
              <a:t>Ves sem Tvoj!</a:t>
            </a:r>
            <a:endParaRPr lang="sl-SI"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rmAutofit fontScale="90000"/>
          </a:bodyPr>
          <a:lstStyle/>
          <a:p>
            <a:r>
              <a:rPr lang="pl-PL" sz="6000" dirty="0" smtClean="0"/>
              <a:t>Zakaj traja postni čas 40 dni?</a:t>
            </a:r>
            <a:endParaRPr lang="sl-SI" dirty="0"/>
          </a:p>
        </p:txBody>
      </p:sp>
      <p:sp>
        <p:nvSpPr>
          <p:cNvPr id="3" name="Ograda vsebine 2"/>
          <p:cNvSpPr>
            <a:spLocks noGrp="1"/>
          </p:cNvSpPr>
          <p:nvPr>
            <p:ph idx="1"/>
          </p:nvPr>
        </p:nvSpPr>
        <p:spPr>
          <a:xfrm>
            <a:off x="755576" y="1916832"/>
            <a:ext cx="7931224" cy="4209331"/>
          </a:xfrm>
        </p:spPr>
        <p:txBody>
          <a:bodyPr>
            <a:normAutofit/>
          </a:bodyPr>
          <a:lstStyle/>
          <a:p>
            <a:pPr marL="742950" indent="-742950">
              <a:buAutoNum type="arabicPeriod"/>
            </a:pPr>
            <a:r>
              <a:rPr lang="sl-SI" sz="4400" dirty="0" smtClean="0"/>
              <a:t>Ker je 40 posebna številka.</a:t>
            </a:r>
          </a:p>
          <a:p>
            <a:pPr marL="742950" indent="-742950">
              <a:buAutoNum type="arabicPeriod"/>
            </a:pPr>
            <a:r>
              <a:rPr lang="sl-SI" sz="4400" dirty="0" smtClean="0"/>
              <a:t>Ker je Jezus 40 dni bil v puščavi in nič jedel in nič ni pil.</a:t>
            </a:r>
          </a:p>
          <a:p>
            <a:pPr marL="742950" indent="-742950">
              <a:buAutoNum type="arabicPeriod"/>
            </a:pPr>
            <a:r>
              <a:rPr lang="sl-SI" sz="4400" dirty="0" smtClean="0"/>
              <a:t>Ker je Jezus bil star 40 dni, ko so ga darovali </a:t>
            </a:r>
            <a:r>
              <a:rPr lang="sl-SI" sz="4400" smtClean="0"/>
              <a:t>v templju.</a:t>
            </a:r>
            <a:endParaRPr lang="sl-SI" sz="44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lyonsyoga.com/wp-content/uploads/2011/04/dreamstimesun.jpg"/>
          <p:cNvPicPr>
            <a:picLocks noChangeAspect="1" noChangeArrowheads="1"/>
          </p:cNvPicPr>
          <p:nvPr/>
        </p:nvPicPr>
        <p:blipFill>
          <a:blip r:embed="rId2" cstate="print">
            <a:lum bright="-15000"/>
          </a:blip>
          <a:srcRect/>
          <a:stretch>
            <a:fillRect/>
          </a:stretch>
        </p:blipFill>
        <p:spPr bwMode="auto">
          <a:xfrm>
            <a:off x="-252536" y="-377478"/>
            <a:ext cx="9647301" cy="7235478"/>
          </a:xfrm>
          <a:prstGeom prst="rect">
            <a:avLst/>
          </a:prstGeom>
          <a:noFill/>
        </p:spPr>
      </p:pic>
      <p:sp>
        <p:nvSpPr>
          <p:cNvPr id="3" name="Pravokotnik 2"/>
          <p:cNvSpPr/>
          <p:nvPr/>
        </p:nvSpPr>
        <p:spPr>
          <a:xfrm>
            <a:off x="539552" y="2348880"/>
            <a:ext cx="7853753" cy="1754326"/>
          </a:xfrm>
          <a:prstGeom prst="rect">
            <a:avLst/>
          </a:prstGeom>
          <a:noFill/>
        </p:spPr>
        <p:txBody>
          <a:bodyPr wrap="square" lIns="91440" tIns="45720" rIns="91440" bIns="45720">
            <a:spAutoFit/>
          </a:bodyPr>
          <a:lstStyle/>
          <a:p>
            <a:pPr algn="ctr"/>
            <a:r>
              <a:rPr lang="sl-SI" sz="5400" b="1" cap="none" spc="100" dirty="0" smtClean="0">
                <a:ln w="18000">
                  <a:solidFill>
                    <a:srgbClr val="FFFF00"/>
                  </a:solidFill>
                  <a:prstDash val="solid"/>
                </a:ln>
                <a:solidFill>
                  <a:srgbClr val="F5FEBE"/>
                </a:solidFill>
                <a:effectLst>
                  <a:outerShdw blurRad="25000" dist="20000" dir="16020000" algn="tl">
                    <a:schemeClr val="accent1">
                      <a:satMod val="200000"/>
                      <a:shade val="1000"/>
                      <a:alpha val="60000"/>
                    </a:schemeClr>
                  </a:outerShdw>
                </a:effectLst>
              </a:rPr>
              <a:t>Aleluja,</a:t>
            </a:r>
          </a:p>
          <a:p>
            <a:pPr algn="ctr"/>
            <a:r>
              <a:rPr lang="sl-SI" sz="5400" b="1" spc="100" dirty="0" smtClean="0">
                <a:ln w="18000">
                  <a:solidFill>
                    <a:srgbClr val="FFFF00"/>
                  </a:solidFill>
                  <a:prstDash val="solid"/>
                </a:ln>
                <a:solidFill>
                  <a:srgbClr val="F5FEBE"/>
                </a:solidFill>
                <a:effectLst>
                  <a:outerShdw blurRad="25000" dist="20000" dir="16020000" algn="tl">
                    <a:schemeClr val="accent1">
                      <a:satMod val="200000"/>
                      <a:shade val="1000"/>
                      <a:alpha val="60000"/>
                    </a:schemeClr>
                  </a:outerShdw>
                </a:effectLst>
              </a:rPr>
              <a:t>Kristus je od mrtvih vstal!</a:t>
            </a:r>
            <a:endParaRPr lang="sl-SI" sz="5400" b="1" cap="none" spc="100" dirty="0">
              <a:ln w="18000">
                <a:solidFill>
                  <a:srgbClr val="FFFF00"/>
                </a:solidFill>
                <a:prstDash val="solid"/>
              </a:ln>
              <a:solidFill>
                <a:srgbClr val="F5FEBE"/>
              </a:solidFill>
              <a:effectLst>
                <a:outerShdw blurRad="25000" dist="20000" dir="16020000" algn="tl">
                  <a:schemeClr val="accent1">
                    <a:satMod val="200000"/>
                    <a:shade val="1000"/>
                    <a:alpha val="60000"/>
                  </a:scheme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title"/>
          </p:nvPr>
        </p:nvSpPr>
        <p:spPr/>
        <p:txBody>
          <a:bodyPr>
            <a:normAutofit/>
          </a:bodyPr>
          <a:lstStyle/>
          <a:p>
            <a:r>
              <a:rPr lang="pl-PL" dirty="0" smtClean="0"/>
              <a:t>Na kaj nas spominja še številka 40?</a:t>
            </a:r>
            <a:endParaRPr lang="sl-SI" dirty="0"/>
          </a:p>
        </p:txBody>
      </p:sp>
      <p:sp>
        <p:nvSpPr>
          <p:cNvPr id="3" name="Ograda vsebine 2"/>
          <p:cNvSpPr>
            <a:spLocks noGrp="1"/>
          </p:cNvSpPr>
          <p:nvPr>
            <p:ph idx="1"/>
          </p:nvPr>
        </p:nvSpPr>
        <p:spPr>
          <a:xfrm>
            <a:off x="971600" y="1700808"/>
            <a:ext cx="7715200" cy="4425355"/>
          </a:xfrm>
        </p:spPr>
        <p:txBody>
          <a:bodyPr>
            <a:normAutofit/>
          </a:bodyPr>
          <a:lstStyle/>
          <a:p>
            <a:pPr marL="742950" indent="-742950">
              <a:buAutoNum type="arabicPeriod"/>
            </a:pPr>
            <a:r>
              <a:rPr lang="sl-SI" sz="4400" dirty="0" smtClean="0"/>
              <a:t>Da je Jakob imel 40 sinov. </a:t>
            </a:r>
          </a:p>
          <a:p>
            <a:pPr marL="742950" indent="-742950">
              <a:buAutoNum type="arabicPeriod"/>
            </a:pPr>
            <a:r>
              <a:rPr lang="sl-SI" sz="4400" dirty="0" smtClean="0"/>
              <a:t>Da je bila ljudstva Izrael 40 let v puščavi, preden so prišli v obljubljeno deželo.</a:t>
            </a:r>
          </a:p>
          <a:p>
            <a:pPr marL="742950" indent="-742950">
              <a:buAutoNum type="arabicPeriod"/>
            </a:pPr>
            <a:r>
              <a:rPr lang="sl-SI" sz="4400" dirty="0" smtClean="0"/>
              <a:t>Da je imel kralj David 40 vojakov.</a:t>
            </a:r>
            <a:endParaRPr lang="sl-SI" sz="4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2146250"/>
          </a:xfrm>
        </p:spPr>
        <p:txBody>
          <a:bodyPr>
            <a:normAutofit/>
          </a:bodyPr>
          <a:lstStyle/>
          <a:p>
            <a:r>
              <a:rPr lang="sl-SI" dirty="0" smtClean="0"/>
              <a:t>Od pepelnice do Velike noči je več kot 40 dni. Kateri dnevi ne štejejo za postni čas?</a:t>
            </a:r>
            <a:endParaRPr lang="sl-SI" dirty="0"/>
          </a:p>
        </p:txBody>
      </p:sp>
      <p:sp>
        <p:nvSpPr>
          <p:cNvPr id="3" name="Ograda vsebine 2"/>
          <p:cNvSpPr>
            <a:spLocks noGrp="1"/>
          </p:cNvSpPr>
          <p:nvPr>
            <p:ph idx="1"/>
          </p:nvPr>
        </p:nvSpPr>
        <p:spPr>
          <a:xfrm>
            <a:off x="971600" y="2852936"/>
            <a:ext cx="7715200" cy="3273227"/>
          </a:xfrm>
        </p:spPr>
        <p:txBody>
          <a:bodyPr/>
          <a:lstStyle/>
          <a:p>
            <a:pPr marL="514350" indent="-514350">
              <a:buAutoNum type="arabicPeriod"/>
            </a:pPr>
            <a:r>
              <a:rPr lang="sl-SI" dirty="0" smtClean="0"/>
              <a:t>Petki.</a:t>
            </a:r>
          </a:p>
          <a:p>
            <a:pPr marL="514350" indent="-514350">
              <a:buAutoNum type="arabicPeriod"/>
            </a:pPr>
            <a:r>
              <a:rPr lang="sl-SI" dirty="0" smtClean="0"/>
              <a:t>Sobote</a:t>
            </a:r>
          </a:p>
          <a:p>
            <a:pPr marL="514350" indent="-514350">
              <a:buAutoNum type="arabicPeriod"/>
            </a:pPr>
            <a:r>
              <a:rPr lang="sl-SI" dirty="0" smtClean="0"/>
              <a:t>Nedelje.</a:t>
            </a:r>
          </a:p>
          <a:p>
            <a:pPr marL="514350" indent="-514350">
              <a:buNone/>
            </a:pPr>
            <a:endParaRPr lang="sl-SI" dirty="0"/>
          </a:p>
        </p:txBody>
      </p:sp>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TotalTime>
  <Words>1106</Words>
  <Application>Microsoft Office PowerPoint</Application>
  <PresentationFormat>Diaprojekcija na zaslonu (4:3)</PresentationFormat>
  <Paragraphs>200</Paragraphs>
  <Slides>70</Slides>
  <Notes>0</Notes>
  <HiddenSlides>0</HiddenSlides>
  <MMClips>0</MMClips>
  <ScaleCrop>false</ScaleCrop>
  <HeadingPairs>
    <vt:vector size="4" baseType="variant">
      <vt:variant>
        <vt:lpstr>Tema</vt:lpstr>
      </vt:variant>
      <vt:variant>
        <vt:i4>1</vt:i4>
      </vt:variant>
      <vt:variant>
        <vt:lpstr>Naslovi diapozitivov</vt:lpstr>
      </vt:variant>
      <vt:variant>
        <vt:i4>70</vt:i4>
      </vt:variant>
    </vt:vector>
  </HeadingPairs>
  <TitlesOfParts>
    <vt:vector size="71" baseType="lpstr">
      <vt:lpstr>Officeova tema</vt:lpstr>
      <vt:lpstr>Postni čas</vt:lpstr>
      <vt:lpstr>1, 2 ali 3? (včasih sta tudi dva pravilna odgovora!)</vt:lpstr>
      <vt:lpstr>Kdaj se začne postni čas?</vt:lpstr>
      <vt:lpstr>Diapozitiv 4</vt:lpstr>
      <vt:lpstr>Kaj reče duhovnik,  ko nas pokriža s pepelom?</vt:lpstr>
      <vt:lpstr>Koliko časa traja postni čas?</vt:lpstr>
      <vt:lpstr>Zakaj traja postni čas 40 dni?</vt:lpstr>
      <vt:lpstr>Na kaj nas spominja še številka 40?</vt:lpstr>
      <vt:lpstr>Od pepelnice do Velike noči je več kot 40 dni. Kateri dnevi ne štejejo za postni čas?</vt:lpstr>
      <vt:lpstr>Kako se računa datum, kdaj je velika noč?</vt:lpstr>
      <vt:lpstr>Kaj posebno molimo v postnem času?</vt:lpstr>
      <vt:lpstr>Koliko postaj ima križev pot?</vt:lpstr>
      <vt:lpstr>Katera dva dneva sta za kristjane strogi post?</vt:lpstr>
      <vt:lpstr>Zakaj nam pomaga, ko postimo ali se nekaj odpovemo? </vt:lpstr>
      <vt:lpstr>Prva postna nedelja</vt:lpstr>
      <vt:lpstr>Kaj je glavna vsebina evangelija prve postne nedelje?</vt:lpstr>
      <vt:lpstr>Iz evangelija prve postne nedelje</vt:lpstr>
      <vt:lpstr>Druga postna nedelja</vt:lpstr>
      <vt:lpstr>Kaj je glavna vsebina evangelija druge postne nedelje?</vt:lpstr>
      <vt:lpstr>Iz evangelija druge postne nedelje</vt:lpstr>
      <vt:lpstr>Tretja postna nedelja</vt:lpstr>
      <vt:lpstr>Kaj je glavna vsebina evangelija tretje postne nedelje?</vt:lpstr>
      <vt:lpstr>Iz evangelija tretje postne nedelje</vt:lpstr>
      <vt:lpstr>Četrta postna nedelja</vt:lpstr>
      <vt:lpstr>Kaj je glavna vsebina evangelija četrte postne nedelje?</vt:lpstr>
      <vt:lpstr>Iz evangelija četrte postne nedelje</vt:lpstr>
      <vt:lpstr>Zakaj rečemo da je 4. postna nedelja “nedelja veselja” – “Laetare”?</vt:lpstr>
      <vt:lpstr>5. Postna nedelja</vt:lpstr>
      <vt:lpstr>Kaj je glavna vsebina evangelija pete postne nedelje?</vt:lpstr>
      <vt:lpstr>Iz evangelija pete postne nedelje</vt:lpstr>
      <vt:lpstr>Šesta postna nedelja</vt:lpstr>
      <vt:lpstr>Kako se imenuje 6. postna nedelja?</vt:lpstr>
      <vt:lpstr>Kaj je glavna vsebina evangelija šeste postne nedelje?</vt:lpstr>
      <vt:lpstr>Iz evangelija cvetne nedelje</vt:lpstr>
      <vt:lpstr>Kako se imenuje teden pred veliko nočjo?</vt:lpstr>
      <vt:lpstr>Veliki četrtek</vt:lpstr>
      <vt:lpstr>Kaj je glavna vsebina evangelija velikega četrtka?</vt:lpstr>
      <vt:lpstr>Iz evangelija velikega četrtka</vt:lpstr>
      <vt:lpstr>Na kaj se spomnimo še na veliki četrtek?</vt:lpstr>
      <vt:lpstr>Veliki četrtek</vt:lpstr>
      <vt:lpstr>Veliki petek</vt:lpstr>
      <vt:lpstr>Kaj je glavna vsebina evangelija velikega petka?</vt:lpstr>
      <vt:lpstr>Iz evangelija velikega petka</vt:lpstr>
      <vt:lpstr>Veliki petek</vt:lpstr>
      <vt:lpstr>Kdo je zatajil Jezusa?</vt:lpstr>
      <vt:lpstr>Iz evangelija velikega petka</vt:lpstr>
      <vt:lpstr>Veliki petek</vt:lpstr>
      <vt:lpstr>Zakaj je Pilat obsodil Jezusa?</vt:lpstr>
      <vt:lpstr>Iz evangelija velikega petka</vt:lpstr>
      <vt:lpstr>Veliki petek</vt:lpstr>
      <vt:lpstr>Kdo je bil pri Jezusu pod križem?</vt:lpstr>
      <vt:lpstr>Iz evangelija velikega petka</vt:lpstr>
      <vt:lpstr>Velika sobota</vt:lpstr>
      <vt:lpstr>Na kaj se spomnimo na veliko soboto?</vt:lpstr>
      <vt:lpstr>Velika sobota</vt:lpstr>
      <vt:lpstr>Velika noč</vt:lpstr>
      <vt:lpstr>Zakaj praznujemo Veliko noč?</vt:lpstr>
      <vt:lpstr>Diapozitiv 58</vt:lpstr>
      <vt:lpstr>Kdo je prvič srečal vstalega Jezusa?</vt:lpstr>
      <vt:lpstr>Diapozitiv 60</vt:lpstr>
      <vt:lpstr>Katera dva učenca sta potem prišla do praznega groba?</vt:lpstr>
      <vt:lpstr>Diapozitiv 62</vt:lpstr>
      <vt:lpstr>Kam sta šla učenca, ko sta na poti srečala vstalega Jezusa?</vt:lpstr>
      <vt:lpstr>Diapozitiv 64</vt:lpstr>
      <vt:lpstr>Kdo od apostolov ni bil zraven, ko se jim Jezus prvič pokazal?</vt:lpstr>
      <vt:lpstr>Ali je Tomaž apostolom verjel, ko so povedali, da so videli vstalega Jezusa?</vt:lpstr>
      <vt:lpstr>Kaj mu je Jezus odgovoril?</vt:lpstr>
      <vt:lpstr>Kateri klic ne uporabimo v postnem času, a šele spet na Veliko noč?</vt:lpstr>
      <vt:lpstr>Kaj pomeni Aleluja?</vt:lpstr>
      <vt:lpstr>Diapozitiv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Satellite</dc:creator>
  <cp:lastModifiedBy>Satellite</cp:lastModifiedBy>
  <cp:revision>50</cp:revision>
  <dcterms:created xsi:type="dcterms:W3CDTF">2013-02-09T07:46:04Z</dcterms:created>
  <dcterms:modified xsi:type="dcterms:W3CDTF">2014-03-13T08:46:12Z</dcterms:modified>
</cp:coreProperties>
</file>